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5"/>
  </p:notesMasterIdLst>
  <p:sldIdLst>
    <p:sldId id="256" r:id="rId2"/>
    <p:sldId id="260" r:id="rId3"/>
    <p:sldId id="262" r:id="rId4"/>
    <p:sldId id="263" r:id="rId5"/>
    <p:sldId id="265" r:id="rId6"/>
    <p:sldId id="292" r:id="rId7"/>
    <p:sldId id="296" r:id="rId8"/>
    <p:sldId id="298" r:id="rId9"/>
    <p:sldId id="297" r:id="rId10"/>
    <p:sldId id="269" r:id="rId11"/>
    <p:sldId id="270" r:id="rId12"/>
    <p:sldId id="299" r:id="rId13"/>
    <p:sldId id="300" r:id="rId14"/>
    <p:sldId id="274" r:id="rId15"/>
    <p:sldId id="301" r:id="rId16"/>
    <p:sldId id="272" r:id="rId17"/>
    <p:sldId id="273" r:id="rId18"/>
    <p:sldId id="275" r:id="rId19"/>
    <p:sldId id="302" r:id="rId20"/>
    <p:sldId id="276" r:id="rId21"/>
    <p:sldId id="277" r:id="rId22"/>
    <p:sldId id="278" r:id="rId23"/>
    <p:sldId id="303" r:id="rId24"/>
    <p:sldId id="304" r:id="rId25"/>
    <p:sldId id="305" r:id="rId26"/>
    <p:sldId id="306" r:id="rId27"/>
    <p:sldId id="309" r:id="rId28"/>
    <p:sldId id="307" r:id="rId29"/>
    <p:sldId id="280" r:id="rId30"/>
    <p:sldId id="308" r:id="rId31"/>
    <p:sldId id="317" r:id="rId32"/>
    <p:sldId id="283" r:id="rId33"/>
    <p:sldId id="310" r:id="rId34"/>
    <p:sldId id="311" r:id="rId35"/>
    <p:sldId id="312" r:id="rId36"/>
    <p:sldId id="313" r:id="rId37"/>
    <p:sldId id="314" r:id="rId38"/>
    <p:sldId id="315" r:id="rId39"/>
    <p:sldId id="287" r:id="rId40"/>
    <p:sldId id="288" r:id="rId41"/>
    <p:sldId id="316" r:id="rId42"/>
    <p:sldId id="289" r:id="rId43"/>
    <p:sldId id="26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E897CC-158A-45E9-BC00-C290807327AC}">
          <p14:sldIdLst>
            <p14:sldId id="256"/>
            <p14:sldId id="260"/>
            <p14:sldId id="262"/>
            <p14:sldId id="263"/>
            <p14:sldId id="265"/>
            <p14:sldId id="292"/>
            <p14:sldId id="296"/>
          </p14:sldIdLst>
        </p14:section>
        <p14:section name="Development" id="{6D6C91FC-A752-46BE-8BFB-93EF782C534F}">
          <p14:sldIdLst>
            <p14:sldId id="298"/>
            <p14:sldId id="297"/>
            <p14:sldId id="269"/>
            <p14:sldId id="270"/>
            <p14:sldId id="299"/>
            <p14:sldId id="300"/>
          </p14:sldIdLst>
        </p14:section>
        <p14:section name="Compute &amp; Containerization" id="{0D4BEE33-AF6D-431E-B80B-64F7713E4185}">
          <p14:sldIdLst>
            <p14:sldId id="274"/>
            <p14:sldId id="301"/>
            <p14:sldId id="272"/>
            <p14:sldId id="273"/>
            <p14:sldId id="275"/>
            <p14:sldId id="302"/>
            <p14:sldId id="276"/>
          </p14:sldIdLst>
        </p14:section>
        <p14:section name="Storage" id="{FA481C30-4CDB-4676-8052-B99F480C235A}">
          <p14:sldIdLst>
            <p14:sldId id="277"/>
            <p14:sldId id="278"/>
            <p14:sldId id="303"/>
            <p14:sldId id="304"/>
            <p14:sldId id="305"/>
            <p14:sldId id="306"/>
            <p14:sldId id="309"/>
          </p14:sldIdLst>
        </p14:section>
        <p14:section name="Data Transmission" id="{9C5F559C-CA5B-4063-9EDA-2E0F59DA32D3}">
          <p14:sldIdLst>
            <p14:sldId id="307"/>
            <p14:sldId id="280"/>
            <p14:sldId id="308"/>
            <p14:sldId id="317"/>
          </p14:sldIdLst>
        </p14:section>
        <p14:section name="Big Data" id="{6FDD9BE8-5294-4B2A-8006-246C558D4D66}">
          <p14:sldIdLst>
            <p14:sldId id="283"/>
            <p14:sldId id="310"/>
          </p14:sldIdLst>
        </p14:section>
        <p14:section name="AI/ML" id="{C6246E44-D174-4B8B-9AF7-C72FFE32109D}">
          <p14:sldIdLst>
            <p14:sldId id="311"/>
            <p14:sldId id="312"/>
            <p14:sldId id="313"/>
            <p14:sldId id="314"/>
            <p14:sldId id="315"/>
            <p14:sldId id="287"/>
            <p14:sldId id="288"/>
          </p14:sldIdLst>
        </p14:section>
        <p14:section name="Other" id="{58627284-62E3-4524-A64D-5664AE6865C1}">
          <p14:sldIdLst>
            <p14:sldId id="316"/>
            <p14:sldId id="289"/>
          </p14:sldIdLst>
        </p14:section>
        <p14:section name="Closing &amp; Questions" id="{C10D6327-6BB2-44B5-B0B4-5FE710D5ECE7}">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86"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EFC6F-2793-47E5-8B5D-3543863FF15C}"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896D6-CDFC-42B9-84A7-6BB169EF28A6}" type="slidenum">
              <a:rPr lang="en-US" smtClean="0"/>
              <a:t>‹#›</a:t>
            </a:fld>
            <a:endParaRPr lang="en-US"/>
          </a:p>
        </p:txBody>
      </p:sp>
    </p:spTree>
    <p:extLst>
      <p:ext uri="{BB962C8B-B14F-4D97-AF65-F5344CB8AC3E}">
        <p14:creationId xmlns:p14="http://schemas.microsoft.com/office/powerpoint/2010/main" val="379884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2896D6-CDFC-42B9-84A7-6BB169EF28A6}" type="slidenum">
              <a:rPr lang="en-US" smtClean="0"/>
              <a:t>14</a:t>
            </a:fld>
            <a:endParaRPr lang="en-US"/>
          </a:p>
        </p:txBody>
      </p:sp>
    </p:spTree>
    <p:extLst>
      <p:ext uri="{BB962C8B-B14F-4D97-AF65-F5344CB8AC3E}">
        <p14:creationId xmlns:p14="http://schemas.microsoft.com/office/powerpoint/2010/main" val="2565629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Files is basically a cloud version of a network share</a:t>
            </a:r>
          </a:p>
        </p:txBody>
      </p:sp>
      <p:sp>
        <p:nvSpPr>
          <p:cNvPr id="4" name="Slide Number Placeholder 3"/>
          <p:cNvSpPr>
            <a:spLocks noGrp="1"/>
          </p:cNvSpPr>
          <p:nvPr>
            <p:ph type="sldNum" sz="quarter" idx="5"/>
          </p:nvPr>
        </p:nvSpPr>
        <p:spPr/>
        <p:txBody>
          <a:bodyPr/>
          <a:lstStyle/>
          <a:p>
            <a:fld id="{1E2896D6-CDFC-42B9-84A7-6BB169EF28A6}" type="slidenum">
              <a:rPr lang="en-US" smtClean="0"/>
              <a:t>21</a:t>
            </a:fld>
            <a:endParaRPr lang="en-US"/>
          </a:p>
        </p:txBody>
      </p:sp>
    </p:spTree>
    <p:extLst>
      <p:ext uri="{BB962C8B-B14F-4D97-AF65-F5344CB8AC3E}">
        <p14:creationId xmlns:p14="http://schemas.microsoft.com/office/powerpoint/2010/main" val="41175582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8C1CB93-CAD8-4E07-8869-B68ABD067249}" type="datetimeFigureOut">
              <a:rPr lang="en-US" smtClean="0"/>
              <a:t>12/1/2022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1768670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1CB93-CAD8-4E07-8869-B68ABD067249}"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163344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C1CB93-CAD8-4E07-8869-B68ABD067249}"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2445454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C1CB93-CAD8-4E07-8869-B68ABD067249}"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1156817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C1CB93-CAD8-4E07-8869-B68ABD067249}"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4094048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8C1CB93-CAD8-4E07-8869-B68ABD067249}" type="datetimeFigureOut">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919115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8C1CB93-CAD8-4E07-8869-B68ABD067249}" type="datetimeFigureOut">
              <a:rPr lang="en-US" smtClean="0"/>
              <a:t>12/1/2022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1006848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8C1CB93-CAD8-4E07-8869-B68ABD067249}"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1643974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8C1CB93-CAD8-4E07-8869-B68ABD067249}"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309901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C1CB93-CAD8-4E07-8869-B68ABD067249}"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200660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C1CB93-CAD8-4E07-8869-B68ABD067249}"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1239371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C1CB93-CAD8-4E07-8869-B68ABD067249}"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371386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C1CB93-CAD8-4E07-8869-B68ABD067249}" type="datetimeFigureOut">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123733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C1CB93-CAD8-4E07-8869-B68ABD067249}" type="datetimeFigureOut">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2469492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1CB93-CAD8-4E07-8869-B68ABD067249}" type="datetimeFigureOut">
              <a:rPr lang="en-US" smtClean="0"/>
              <a:t>12/1/2022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2426738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1CB93-CAD8-4E07-8869-B68ABD067249}"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439865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1CB93-CAD8-4E07-8869-B68ABD067249}"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B794DBF-543C-4D3E-B5BB-3538F3CCCD7E}" type="slidenum">
              <a:rPr lang="en-US" smtClean="0"/>
              <a:t>‹#›</a:t>
            </a:fld>
            <a:endParaRPr lang="en-US"/>
          </a:p>
        </p:txBody>
      </p:sp>
    </p:spTree>
    <p:extLst>
      <p:ext uri="{BB962C8B-B14F-4D97-AF65-F5344CB8AC3E}">
        <p14:creationId xmlns:p14="http://schemas.microsoft.com/office/powerpoint/2010/main" val="1477936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8C1CB93-CAD8-4E07-8869-B68ABD067249}" type="datetimeFigureOut">
              <a:rPr lang="en-US" smtClean="0"/>
              <a:t>12/1/2022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B794DBF-543C-4D3E-B5BB-3538F3CCCD7E}" type="slidenum">
              <a:rPr lang="en-US" smtClean="0"/>
              <a:t>‹#›</a:t>
            </a:fld>
            <a:endParaRPr lang="en-US"/>
          </a:p>
        </p:txBody>
      </p:sp>
    </p:spTree>
    <p:extLst>
      <p:ext uri="{BB962C8B-B14F-4D97-AF65-F5344CB8AC3E}">
        <p14:creationId xmlns:p14="http://schemas.microsoft.com/office/powerpoint/2010/main" val="71742649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korz/aws-cloud-comparis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B7516-D696-6054-A284-B7A42129610B}"/>
              </a:ext>
            </a:extLst>
          </p:cNvPr>
          <p:cNvSpPr>
            <a:spLocks noGrp="1"/>
          </p:cNvSpPr>
          <p:nvPr>
            <p:ph type="ctrTitle"/>
          </p:nvPr>
        </p:nvSpPr>
        <p:spPr/>
        <p:txBody>
          <a:bodyPr/>
          <a:lstStyle/>
          <a:p>
            <a:r>
              <a:rPr lang="en-US" sz="5200" dirty="0"/>
              <a:t>AWS: A Cloud Comparison</a:t>
            </a:r>
          </a:p>
        </p:txBody>
      </p:sp>
      <p:sp>
        <p:nvSpPr>
          <p:cNvPr id="3" name="Subtitle 2">
            <a:extLst>
              <a:ext uri="{FF2B5EF4-FFF2-40B4-BE49-F238E27FC236}">
                <a16:creationId xmlns:a16="http://schemas.microsoft.com/office/drawing/2014/main" id="{F36E6D1F-07F2-3B08-30D3-344D1E1D6428}"/>
              </a:ext>
            </a:extLst>
          </p:cNvPr>
          <p:cNvSpPr>
            <a:spLocks noGrp="1"/>
          </p:cNvSpPr>
          <p:nvPr>
            <p:ph type="subTitle" idx="1"/>
          </p:nvPr>
        </p:nvSpPr>
        <p:spPr/>
        <p:txBody>
          <a:bodyPr/>
          <a:lstStyle/>
          <a:p>
            <a:r>
              <a:rPr lang="en-US" dirty="0"/>
              <a:t>Brian Korzynski</a:t>
            </a:r>
          </a:p>
        </p:txBody>
      </p:sp>
    </p:spTree>
    <p:extLst>
      <p:ext uri="{BB962C8B-B14F-4D97-AF65-F5344CB8AC3E}">
        <p14:creationId xmlns:p14="http://schemas.microsoft.com/office/powerpoint/2010/main" val="834288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C1DBC-93D8-13B8-C156-EE3ACC5AFDF9}"/>
              </a:ext>
            </a:extLst>
          </p:cNvPr>
          <p:cNvSpPr>
            <a:spLocks noGrp="1"/>
          </p:cNvSpPr>
          <p:nvPr>
            <p:ph type="title"/>
          </p:nvPr>
        </p:nvSpPr>
        <p:spPr/>
        <p:txBody>
          <a:bodyPr/>
          <a:lstStyle/>
          <a:p>
            <a:r>
              <a:rPr lang="en-US" dirty="0"/>
              <a:t>Continuous Integration</a:t>
            </a:r>
          </a:p>
        </p:txBody>
      </p:sp>
      <p:sp>
        <p:nvSpPr>
          <p:cNvPr id="13" name="Text Placeholder 12">
            <a:extLst>
              <a:ext uri="{FF2B5EF4-FFF2-40B4-BE49-F238E27FC236}">
                <a16:creationId xmlns:a16="http://schemas.microsoft.com/office/drawing/2014/main" id="{446FA5E7-A692-92E3-DA68-13B4627520B4}"/>
              </a:ext>
            </a:extLst>
          </p:cNvPr>
          <p:cNvSpPr>
            <a:spLocks noGrp="1"/>
          </p:cNvSpPr>
          <p:nvPr>
            <p:ph type="body" idx="1"/>
          </p:nvPr>
        </p:nvSpPr>
        <p:spPr/>
        <p:txBody>
          <a:bodyPr/>
          <a:lstStyle/>
          <a:p>
            <a:r>
              <a:rPr lang="en-US" dirty="0"/>
              <a:t>AWS </a:t>
            </a:r>
            <a:r>
              <a:rPr lang="en-US" dirty="0" err="1"/>
              <a:t>CodeBuild</a:t>
            </a:r>
            <a:endParaRPr lang="en-US" dirty="0"/>
          </a:p>
        </p:txBody>
      </p:sp>
      <p:sp>
        <p:nvSpPr>
          <p:cNvPr id="16" name="Text Placeholder 15">
            <a:extLst>
              <a:ext uri="{FF2B5EF4-FFF2-40B4-BE49-F238E27FC236}">
                <a16:creationId xmlns:a16="http://schemas.microsoft.com/office/drawing/2014/main" id="{BBA0B798-91BA-0ADF-33E6-C9E77B04E063}"/>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Managed Build Server</a:t>
            </a:r>
          </a:p>
          <a:p>
            <a:pPr marL="285750" indent="-285750">
              <a:buFont typeface="Arial" panose="020B0604020202020204" pitchFamily="34" charset="0"/>
              <a:buChar char="•"/>
            </a:pPr>
            <a:r>
              <a:rPr lang="en-US" b="1" dirty="0"/>
              <a:t>More Info:</a:t>
            </a:r>
            <a:r>
              <a:rPr lang="en-US" dirty="0"/>
              <a:t> </a:t>
            </a:r>
            <a:r>
              <a:rPr lang="en-US" sz="1100" dirty="0"/>
              <a:t>https://aws.amazon.com/codebuild/</a:t>
            </a:r>
          </a:p>
          <a:p>
            <a:pPr marL="285750" indent="-285750">
              <a:buFont typeface="Arial" panose="020B0604020202020204" pitchFamily="34" charset="0"/>
              <a:buChar char="•"/>
            </a:pPr>
            <a:endParaRPr lang="en-US" dirty="0"/>
          </a:p>
        </p:txBody>
      </p:sp>
      <p:sp>
        <p:nvSpPr>
          <p:cNvPr id="14" name="Text Placeholder 13">
            <a:extLst>
              <a:ext uri="{FF2B5EF4-FFF2-40B4-BE49-F238E27FC236}">
                <a16:creationId xmlns:a16="http://schemas.microsoft.com/office/drawing/2014/main" id="{59B7EFBD-59DA-C274-6450-0C3107EAC24B}"/>
              </a:ext>
            </a:extLst>
          </p:cNvPr>
          <p:cNvSpPr>
            <a:spLocks noGrp="1"/>
          </p:cNvSpPr>
          <p:nvPr>
            <p:ph type="body" sz="quarter" idx="3"/>
          </p:nvPr>
        </p:nvSpPr>
        <p:spPr/>
        <p:txBody>
          <a:bodyPr/>
          <a:lstStyle/>
          <a:p>
            <a:r>
              <a:rPr lang="en-US" dirty="0"/>
              <a:t>Azure DevOps</a:t>
            </a:r>
          </a:p>
        </p:txBody>
      </p:sp>
      <p:sp>
        <p:nvSpPr>
          <p:cNvPr id="17" name="Text Placeholder 16">
            <a:extLst>
              <a:ext uri="{FF2B5EF4-FFF2-40B4-BE49-F238E27FC236}">
                <a16:creationId xmlns:a16="http://schemas.microsoft.com/office/drawing/2014/main" id="{6E555D34-D9B7-5D48-360F-746C910D2A77}"/>
              </a:ext>
            </a:extLst>
          </p:cNvPr>
          <p:cNvSpPr>
            <a:spLocks noGrp="1"/>
          </p:cNvSpPr>
          <p:nvPr>
            <p:ph type="body" sz="half" idx="16"/>
          </p:nvPr>
        </p:nvSpPr>
        <p:spPr/>
        <p:txBody>
          <a:bodyPr>
            <a:normAutofit fontScale="92500" lnSpcReduction="20000"/>
          </a:bodyPr>
          <a:lstStyle/>
          <a:p>
            <a:pPr marL="285750" indent="-285750">
              <a:buFont typeface="Arial" panose="020B0604020202020204" pitchFamily="34" charset="0"/>
              <a:buChar char="•"/>
            </a:pPr>
            <a:r>
              <a:rPr lang="en-US" dirty="0"/>
              <a:t>Full development and DevOps environment. </a:t>
            </a:r>
          </a:p>
          <a:p>
            <a:pPr marL="285750" indent="-285750">
              <a:buFont typeface="Arial" panose="020B0604020202020204" pitchFamily="34" charset="0"/>
              <a:buChar char="•"/>
            </a:pPr>
            <a:r>
              <a:rPr lang="en-US" dirty="0"/>
              <a:t>Most comprehensive of the Bunch</a:t>
            </a:r>
          </a:p>
          <a:p>
            <a:pPr marL="285750" indent="-285750">
              <a:buFont typeface="Arial" panose="020B0604020202020204" pitchFamily="34" charset="0"/>
              <a:buChar char="•"/>
            </a:pPr>
            <a:r>
              <a:rPr lang="en-US" dirty="0"/>
              <a:t>Some Features Include: </a:t>
            </a:r>
          </a:p>
          <a:p>
            <a:pPr marL="742950" lvl="1" indent="-285750">
              <a:spcBef>
                <a:spcPts val="0"/>
              </a:spcBef>
              <a:buFont typeface="Arial" panose="020B0604020202020204" pitchFamily="34" charset="0"/>
              <a:buChar char="•"/>
            </a:pPr>
            <a:r>
              <a:rPr lang="en-US" dirty="0"/>
              <a:t>Managed Build Server</a:t>
            </a:r>
          </a:p>
          <a:p>
            <a:pPr marL="742950" lvl="1" indent="-285750">
              <a:spcBef>
                <a:spcPts val="0"/>
              </a:spcBef>
              <a:buFont typeface="Arial" panose="020B0604020202020204" pitchFamily="34" charset="0"/>
              <a:buChar char="•"/>
            </a:pPr>
            <a:r>
              <a:rPr lang="en-US" dirty="0"/>
              <a:t>Source Code Repositories</a:t>
            </a:r>
          </a:p>
          <a:p>
            <a:pPr marL="742950" lvl="1" indent="-285750">
              <a:spcBef>
                <a:spcPts val="0"/>
              </a:spcBef>
              <a:buFont typeface="Arial" panose="020B0604020202020204" pitchFamily="34" charset="0"/>
              <a:buChar char="•"/>
            </a:pPr>
            <a:r>
              <a:rPr lang="en-US" dirty="0"/>
              <a:t>Agile Story Tracking</a:t>
            </a:r>
          </a:p>
          <a:p>
            <a:pPr marL="742950" lvl="1" indent="-285750">
              <a:spcBef>
                <a:spcPts val="0"/>
              </a:spcBef>
              <a:buFont typeface="Arial" panose="020B0604020202020204" pitchFamily="34" charset="0"/>
              <a:buChar char="•"/>
            </a:pPr>
            <a:r>
              <a:rPr lang="en-US" dirty="0"/>
              <a:t>CI/CD Pipelines</a:t>
            </a:r>
          </a:p>
          <a:p>
            <a:pPr marL="742950" lvl="1" indent="-285750">
              <a:spcBef>
                <a:spcPts val="0"/>
              </a:spcBef>
              <a:buFont typeface="Arial" panose="020B0604020202020204" pitchFamily="34" charset="0"/>
              <a:buChar char="•"/>
            </a:pPr>
            <a:r>
              <a:rPr lang="en-US" dirty="0"/>
              <a:t>Test Plans</a:t>
            </a:r>
          </a:p>
          <a:p>
            <a:pPr marL="742950" lvl="1" indent="-285750">
              <a:spcBef>
                <a:spcPts val="0"/>
              </a:spcBef>
              <a:buFont typeface="Arial" panose="020B0604020202020204" pitchFamily="34" charset="0"/>
              <a:buChar char="•"/>
            </a:pPr>
            <a:r>
              <a:rPr lang="en-US" dirty="0"/>
              <a:t>CI/CD Artifact Hosing</a:t>
            </a:r>
          </a:p>
          <a:p>
            <a:pPr marL="742950" lvl="1" indent="-285750">
              <a:spcBef>
                <a:spcPts val="0"/>
              </a:spcBef>
              <a:buFont typeface="Arial" panose="020B0604020202020204" pitchFamily="34" charset="0"/>
              <a:buChar char="•"/>
            </a:pPr>
            <a:r>
              <a:rPr lang="en-US" dirty="0"/>
              <a:t>Online IDE for quick changes</a:t>
            </a:r>
          </a:p>
          <a:p>
            <a:pPr marL="742950" lvl="1" indent="-285750">
              <a:spcBef>
                <a:spcPts val="0"/>
              </a:spcBef>
              <a:buFont typeface="Arial" panose="020B0604020202020204" pitchFamily="34" charset="0"/>
              <a:buChar char="•"/>
            </a:pPr>
            <a:r>
              <a:rPr lang="en-US" dirty="0"/>
              <a:t>Marketplace of additional functionality</a:t>
            </a:r>
          </a:p>
          <a:p>
            <a:pPr marL="285750" indent="-285750">
              <a:spcBef>
                <a:spcPts val="0"/>
              </a:spcBef>
              <a:buFont typeface="Arial" panose="020B0604020202020204" pitchFamily="34" charset="0"/>
              <a:buChar char="•"/>
            </a:pPr>
            <a:r>
              <a:rPr lang="en-US" b="1" dirty="0"/>
              <a:t>More Info:</a:t>
            </a:r>
            <a:r>
              <a:rPr lang="en-US" dirty="0"/>
              <a:t> </a:t>
            </a:r>
            <a:r>
              <a:rPr lang="en-US" sz="1200" dirty="0"/>
              <a:t>https://azure.microsoft.com/en-us/products/devops/</a:t>
            </a:r>
          </a:p>
          <a:p>
            <a:endParaRPr lang="en-US" dirty="0"/>
          </a:p>
        </p:txBody>
      </p:sp>
      <p:sp>
        <p:nvSpPr>
          <p:cNvPr id="15" name="Text Placeholder 14">
            <a:extLst>
              <a:ext uri="{FF2B5EF4-FFF2-40B4-BE49-F238E27FC236}">
                <a16:creationId xmlns:a16="http://schemas.microsoft.com/office/drawing/2014/main" id="{C31C7E1C-FBAC-FBF8-1DB6-AC4E9FFC933F}"/>
              </a:ext>
            </a:extLst>
          </p:cNvPr>
          <p:cNvSpPr>
            <a:spLocks noGrp="1"/>
          </p:cNvSpPr>
          <p:nvPr>
            <p:ph type="body" sz="quarter" idx="13"/>
          </p:nvPr>
        </p:nvSpPr>
        <p:spPr/>
        <p:txBody>
          <a:bodyPr/>
          <a:lstStyle/>
          <a:p>
            <a:r>
              <a:rPr lang="en-US" dirty="0"/>
              <a:t>GCP</a:t>
            </a:r>
          </a:p>
        </p:txBody>
      </p:sp>
      <p:sp>
        <p:nvSpPr>
          <p:cNvPr id="18" name="Text Placeholder 17">
            <a:extLst>
              <a:ext uri="{FF2B5EF4-FFF2-40B4-BE49-F238E27FC236}">
                <a16:creationId xmlns:a16="http://schemas.microsoft.com/office/drawing/2014/main" id="{8BD24DCC-045D-BDA1-6916-1E77A0BE8EAF}"/>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There is no known dedicated service for building applications. However, if you want to build and deploy containerized apps you can use Cloud Run (more on this later)</a:t>
            </a:r>
          </a:p>
        </p:txBody>
      </p:sp>
    </p:spTree>
    <p:extLst>
      <p:ext uri="{BB962C8B-B14F-4D97-AF65-F5344CB8AC3E}">
        <p14:creationId xmlns:p14="http://schemas.microsoft.com/office/powerpoint/2010/main" val="180110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P spid="15" grpId="0" build="p"/>
      <p:bldP spid="1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2D209-DCB9-BEE7-0704-C29D58D96B3F}"/>
              </a:ext>
            </a:extLst>
          </p:cNvPr>
          <p:cNvSpPr>
            <a:spLocks noGrp="1"/>
          </p:cNvSpPr>
          <p:nvPr>
            <p:ph type="title"/>
          </p:nvPr>
        </p:nvSpPr>
        <p:spPr/>
        <p:txBody>
          <a:bodyPr/>
          <a:lstStyle/>
          <a:p>
            <a:r>
              <a:rPr lang="en-US" dirty="0"/>
              <a:t>Continuous Delivery</a:t>
            </a:r>
          </a:p>
        </p:txBody>
      </p:sp>
      <p:sp>
        <p:nvSpPr>
          <p:cNvPr id="4" name="Text Placeholder 3">
            <a:extLst>
              <a:ext uri="{FF2B5EF4-FFF2-40B4-BE49-F238E27FC236}">
                <a16:creationId xmlns:a16="http://schemas.microsoft.com/office/drawing/2014/main" id="{0099CC07-6C05-6B0F-60BD-4E0EB1762C08}"/>
              </a:ext>
            </a:extLst>
          </p:cNvPr>
          <p:cNvSpPr>
            <a:spLocks noGrp="1"/>
          </p:cNvSpPr>
          <p:nvPr>
            <p:ph type="body" idx="1"/>
          </p:nvPr>
        </p:nvSpPr>
        <p:spPr/>
        <p:txBody>
          <a:bodyPr/>
          <a:lstStyle/>
          <a:p>
            <a:r>
              <a:rPr lang="en-US" dirty="0"/>
              <a:t>AWS </a:t>
            </a:r>
            <a:r>
              <a:rPr lang="en-US" dirty="0" err="1"/>
              <a:t>CodeDeploy</a:t>
            </a:r>
            <a:endParaRPr lang="en-US" dirty="0"/>
          </a:p>
        </p:txBody>
      </p:sp>
      <p:sp>
        <p:nvSpPr>
          <p:cNvPr id="7" name="Text Placeholder 6">
            <a:extLst>
              <a:ext uri="{FF2B5EF4-FFF2-40B4-BE49-F238E27FC236}">
                <a16:creationId xmlns:a16="http://schemas.microsoft.com/office/drawing/2014/main" id="{45D69C36-FFE7-D8B6-C5E7-78A740F94293}"/>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Automates code deployment to maintain application uptime</a:t>
            </a:r>
          </a:p>
          <a:p>
            <a:pPr marL="285750" indent="-285750">
              <a:buFont typeface="Arial" panose="020B0604020202020204" pitchFamily="34" charset="0"/>
              <a:buChar char="•"/>
            </a:pPr>
            <a:r>
              <a:rPr lang="en-US" b="1" dirty="0"/>
              <a:t>More Info:</a:t>
            </a:r>
            <a:r>
              <a:rPr lang="en-US" dirty="0"/>
              <a:t> </a:t>
            </a:r>
            <a:r>
              <a:rPr lang="en-US" sz="1100" dirty="0"/>
              <a:t>https://aws.amazon.com/codedeploy/</a:t>
            </a:r>
          </a:p>
        </p:txBody>
      </p:sp>
      <p:sp>
        <p:nvSpPr>
          <p:cNvPr id="5" name="Text Placeholder 4">
            <a:extLst>
              <a:ext uri="{FF2B5EF4-FFF2-40B4-BE49-F238E27FC236}">
                <a16:creationId xmlns:a16="http://schemas.microsoft.com/office/drawing/2014/main" id="{455A2D27-84B5-584C-A422-FD2E20ABDD87}"/>
              </a:ext>
            </a:extLst>
          </p:cNvPr>
          <p:cNvSpPr>
            <a:spLocks noGrp="1"/>
          </p:cNvSpPr>
          <p:nvPr>
            <p:ph type="body" sz="quarter" idx="3"/>
          </p:nvPr>
        </p:nvSpPr>
        <p:spPr/>
        <p:txBody>
          <a:bodyPr/>
          <a:lstStyle/>
          <a:p>
            <a:r>
              <a:rPr lang="en-US" dirty="0"/>
              <a:t>Azure DevOps</a:t>
            </a:r>
          </a:p>
        </p:txBody>
      </p:sp>
      <p:sp>
        <p:nvSpPr>
          <p:cNvPr id="8" name="Text Placeholder 7">
            <a:extLst>
              <a:ext uri="{FF2B5EF4-FFF2-40B4-BE49-F238E27FC236}">
                <a16:creationId xmlns:a16="http://schemas.microsoft.com/office/drawing/2014/main" id="{8ABDB889-F07B-EDAE-1CF2-FC4F84FEE8BC}"/>
              </a:ext>
            </a:extLst>
          </p:cNvPr>
          <p:cNvSpPr>
            <a:spLocks noGrp="1"/>
          </p:cNvSpPr>
          <p:nvPr>
            <p:ph type="body" sz="half" idx="16"/>
          </p:nvPr>
        </p:nvSpPr>
        <p:spPr/>
        <p:txBody>
          <a:bodyPr/>
          <a:lstStyle/>
          <a:p>
            <a:pPr marL="285750" indent="-285750">
              <a:buFont typeface="Arial" panose="020B0604020202020204" pitchFamily="34" charset="0"/>
              <a:buChar char="•"/>
            </a:pPr>
            <a:r>
              <a:rPr lang="en-US" dirty="0"/>
              <a:t>Everything the </a:t>
            </a:r>
            <a:r>
              <a:rPr lang="en-US" dirty="0" err="1"/>
              <a:t>CodeDeploy</a:t>
            </a:r>
            <a:r>
              <a:rPr lang="en-US" dirty="0"/>
              <a:t> does and then some</a:t>
            </a:r>
          </a:p>
          <a:p>
            <a:pPr marL="285750" indent="-285750">
              <a:buFont typeface="Arial" panose="020B0604020202020204" pitchFamily="34" charset="0"/>
              <a:buChar char="•"/>
            </a:pPr>
            <a:r>
              <a:rPr lang="en-US" dirty="0"/>
              <a:t>CI/CD Pipelines allow for the ultimate flexibility when building and deploying applications</a:t>
            </a:r>
          </a:p>
          <a:p>
            <a:pPr marL="285750" indent="-285750">
              <a:buFont typeface="Arial" panose="020B0604020202020204" pitchFamily="34" charset="0"/>
              <a:buChar char="•"/>
            </a:pPr>
            <a:r>
              <a:rPr lang="en-US" dirty="0"/>
              <a:t>All the other awesomeness we already talked about</a:t>
            </a:r>
          </a:p>
        </p:txBody>
      </p:sp>
      <p:sp>
        <p:nvSpPr>
          <p:cNvPr id="6" name="Text Placeholder 5">
            <a:extLst>
              <a:ext uri="{FF2B5EF4-FFF2-40B4-BE49-F238E27FC236}">
                <a16:creationId xmlns:a16="http://schemas.microsoft.com/office/drawing/2014/main" id="{0072E5DD-6410-6045-B472-4C18519D2880}"/>
              </a:ext>
            </a:extLst>
          </p:cNvPr>
          <p:cNvSpPr>
            <a:spLocks noGrp="1"/>
          </p:cNvSpPr>
          <p:nvPr>
            <p:ph type="body" sz="quarter" idx="13"/>
          </p:nvPr>
        </p:nvSpPr>
        <p:spPr/>
        <p:txBody>
          <a:bodyPr/>
          <a:lstStyle/>
          <a:p>
            <a:r>
              <a:rPr lang="en-US" sz="2000" dirty="0"/>
              <a:t>Google Cloud Deploy</a:t>
            </a:r>
          </a:p>
        </p:txBody>
      </p:sp>
      <p:sp>
        <p:nvSpPr>
          <p:cNvPr id="9" name="Text Placeholder 8">
            <a:extLst>
              <a:ext uri="{FF2B5EF4-FFF2-40B4-BE49-F238E27FC236}">
                <a16:creationId xmlns:a16="http://schemas.microsoft.com/office/drawing/2014/main" id="{99FC1D4D-A47F-FB5B-C24C-93889FC19E3A}"/>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Pretty much the same thing as AWS </a:t>
            </a:r>
            <a:r>
              <a:rPr lang="en-US" dirty="0" err="1"/>
              <a:t>CodeDeploy</a:t>
            </a:r>
            <a:r>
              <a:rPr lang="en-US" dirty="0"/>
              <a:t>, I haven’t found any noteworthy differences</a:t>
            </a:r>
          </a:p>
          <a:p>
            <a:pPr marL="285750" indent="-285750">
              <a:buFont typeface="Arial" panose="020B0604020202020204" pitchFamily="34" charset="0"/>
              <a:buChar char="•"/>
            </a:pPr>
            <a:r>
              <a:rPr lang="en-US" dirty="0"/>
              <a:t>Works on both GCP (cloud) and Anthos (on-prem)</a:t>
            </a:r>
          </a:p>
          <a:p>
            <a:pPr marL="285750" indent="-285750">
              <a:buFont typeface="Arial" panose="020B0604020202020204" pitchFamily="34" charset="0"/>
              <a:buChar char="•"/>
            </a:pPr>
            <a:r>
              <a:rPr lang="en-US" b="1" dirty="0"/>
              <a:t>More Info:</a:t>
            </a:r>
            <a:r>
              <a:rPr lang="en-US" dirty="0"/>
              <a:t> </a:t>
            </a:r>
            <a:r>
              <a:rPr lang="en-US" sz="1100" dirty="0"/>
              <a:t>https://cloud.google.com/deploy</a:t>
            </a:r>
          </a:p>
        </p:txBody>
      </p:sp>
    </p:spTree>
    <p:extLst>
      <p:ext uri="{BB962C8B-B14F-4D97-AF65-F5344CB8AC3E}">
        <p14:creationId xmlns:p14="http://schemas.microsoft.com/office/powerpoint/2010/main" val="224709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8" grpId="0" build="p"/>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056BF47-3675-B809-5DF9-8C25BCB85710}"/>
              </a:ext>
            </a:extLst>
          </p:cNvPr>
          <p:cNvSpPr>
            <a:spLocks noGrp="1"/>
          </p:cNvSpPr>
          <p:nvPr>
            <p:ph type="title"/>
          </p:nvPr>
        </p:nvSpPr>
        <p:spPr/>
        <p:txBody>
          <a:bodyPr/>
          <a:lstStyle/>
          <a:p>
            <a:r>
              <a:rPr lang="en-US" dirty="0"/>
              <a:t>API Management</a:t>
            </a:r>
          </a:p>
        </p:txBody>
      </p:sp>
      <p:sp>
        <p:nvSpPr>
          <p:cNvPr id="10" name="Content Placeholder 9">
            <a:extLst>
              <a:ext uri="{FF2B5EF4-FFF2-40B4-BE49-F238E27FC236}">
                <a16:creationId xmlns:a16="http://schemas.microsoft.com/office/drawing/2014/main" id="{B9462778-AD77-DECD-CAD9-CC1B09CE1ED6}"/>
              </a:ext>
            </a:extLst>
          </p:cNvPr>
          <p:cNvSpPr>
            <a:spLocks noGrp="1"/>
          </p:cNvSpPr>
          <p:nvPr>
            <p:ph idx="1"/>
          </p:nvPr>
        </p:nvSpPr>
        <p:spPr>
          <a:xfrm>
            <a:off x="564204" y="2603500"/>
            <a:ext cx="11128443" cy="3416300"/>
          </a:xfrm>
        </p:spPr>
        <p:txBody>
          <a:bodyPr/>
          <a:lstStyle/>
          <a:p>
            <a:r>
              <a:rPr lang="en-US" dirty="0"/>
              <a:t>Fully managed services that makes it easy for developers to create, publish, maintain, monitor, and secure APIs at any scale.</a:t>
            </a:r>
          </a:p>
        </p:txBody>
      </p:sp>
      <p:pic>
        <p:nvPicPr>
          <p:cNvPr id="12" name="Picture 11">
            <a:extLst>
              <a:ext uri="{FF2B5EF4-FFF2-40B4-BE49-F238E27FC236}">
                <a16:creationId xmlns:a16="http://schemas.microsoft.com/office/drawing/2014/main" id="{9834806F-FB83-6189-785B-27C08B926E71}"/>
              </a:ext>
            </a:extLst>
          </p:cNvPr>
          <p:cNvPicPr>
            <a:picLocks noChangeAspect="1"/>
          </p:cNvPicPr>
          <p:nvPr/>
        </p:nvPicPr>
        <p:blipFill>
          <a:blip r:embed="rId2"/>
          <a:stretch>
            <a:fillRect/>
          </a:stretch>
        </p:blipFill>
        <p:spPr>
          <a:xfrm>
            <a:off x="2418945" y="3313147"/>
            <a:ext cx="7354110" cy="3240794"/>
          </a:xfrm>
          <a:prstGeom prst="rect">
            <a:avLst/>
          </a:prstGeom>
        </p:spPr>
      </p:pic>
    </p:spTree>
    <p:extLst>
      <p:ext uri="{BB962C8B-B14F-4D97-AF65-F5344CB8AC3E}">
        <p14:creationId xmlns:p14="http://schemas.microsoft.com/office/powerpoint/2010/main" val="190672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CDB0-C1B9-2CAE-607A-233774C290A3}"/>
              </a:ext>
            </a:extLst>
          </p:cNvPr>
          <p:cNvSpPr>
            <a:spLocks noGrp="1"/>
          </p:cNvSpPr>
          <p:nvPr>
            <p:ph type="title"/>
          </p:nvPr>
        </p:nvSpPr>
        <p:spPr/>
        <p:txBody>
          <a:bodyPr/>
          <a:lstStyle/>
          <a:p>
            <a:r>
              <a:rPr lang="en-US" dirty="0"/>
              <a:t>API Management</a:t>
            </a:r>
          </a:p>
        </p:txBody>
      </p:sp>
      <p:sp>
        <p:nvSpPr>
          <p:cNvPr id="3" name="Content Placeholder 2">
            <a:extLst>
              <a:ext uri="{FF2B5EF4-FFF2-40B4-BE49-F238E27FC236}">
                <a16:creationId xmlns:a16="http://schemas.microsoft.com/office/drawing/2014/main" id="{B09E5B7E-12E1-D20D-7B47-FC5C3B9475BA}"/>
              </a:ext>
            </a:extLst>
          </p:cNvPr>
          <p:cNvSpPr>
            <a:spLocks noGrp="1"/>
          </p:cNvSpPr>
          <p:nvPr>
            <p:ph idx="1"/>
          </p:nvPr>
        </p:nvSpPr>
        <p:spPr>
          <a:xfrm>
            <a:off x="1154954" y="2603500"/>
            <a:ext cx="10323684" cy="3416300"/>
          </a:xfrm>
        </p:spPr>
        <p:txBody>
          <a:bodyPr>
            <a:normAutofit lnSpcReduction="10000"/>
          </a:bodyPr>
          <a:lstStyle/>
          <a:p>
            <a:pPr marL="0" indent="0">
              <a:buNone/>
            </a:pPr>
            <a:r>
              <a:rPr lang="en-US" dirty="0"/>
              <a:t>All the cloud offerings seem to be about the same but may differ slightly in features</a:t>
            </a:r>
          </a:p>
          <a:p>
            <a:pPr marL="0" indent="0">
              <a:buNone/>
            </a:pPr>
            <a:endParaRPr lang="en-US" dirty="0"/>
          </a:p>
          <a:p>
            <a:pPr marL="0" indent="0">
              <a:buNone/>
            </a:pPr>
            <a:endParaRPr lang="en-US" dirty="0"/>
          </a:p>
          <a:p>
            <a:pPr>
              <a:spcBef>
                <a:spcPts val="0"/>
              </a:spcBef>
            </a:pPr>
            <a:r>
              <a:rPr lang="en-US" sz="2400" b="1" dirty="0"/>
              <a:t>AWS API Gateway</a:t>
            </a:r>
          </a:p>
          <a:p>
            <a:pPr marL="0" indent="0">
              <a:spcBef>
                <a:spcPts val="0"/>
              </a:spcBef>
              <a:buNone/>
            </a:pPr>
            <a:r>
              <a:rPr lang="en-US" sz="1400" dirty="0"/>
              <a:t>	https://aws.amazon.com/api-gateway/</a:t>
            </a:r>
          </a:p>
          <a:p>
            <a:pPr marL="0" indent="0">
              <a:spcBef>
                <a:spcPts val="0"/>
              </a:spcBef>
              <a:buNone/>
            </a:pPr>
            <a:endParaRPr lang="en-US" sz="1400" dirty="0"/>
          </a:p>
          <a:p>
            <a:pPr>
              <a:spcBef>
                <a:spcPts val="0"/>
              </a:spcBef>
            </a:pPr>
            <a:r>
              <a:rPr lang="en-US" sz="2400" b="1" dirty="0"/>
              <a:t>Azure API Management</a:t>
            </a:r>
          </a:p>
          <a:p>
            <a:pPr marL="0" indent="0">
              <a:spcBef>
                <a:spcPts val="0"/>
              </a:spcBef>
              <a:buNone/>
            </a:pPr>
            <a:r>
              <a:rPr lang="en-US" dirty="0"/>
              <a:t>	</a:t>
            </a:r>
            <a:r>
              <a:rPr lang="en-US" sz="1400" dirty="0"/>
              <a:t>https://azure.microsoft.com/en-us/products/api-management/</a:t>
            </a:r>
          </a:p>
          <a:p>
            <a:pPr marL="0" indent="0">
              <a:spcBef>
                <a:spcPts val="0"/>
              </a:spcBef>
              <a:buNone/>
            </a:pPr>
            <a:endParaRPr lang="en-US" sz="1400" dirty="0"/>
          </a:p>
          <a:p>
            <a:pPr>
              <a:spcBef>
                <a:spcPts val="0"/>
              </a:spcBef>
            </a:pPr>
            <a:r>
              <a:rPr lang="en-US" sz="2400" b="1" dirty="0"/>
              <a:t>GCP API Gateway</a:t>
            </a:r>
          </a:p>
          <a:p>
            <a:pPr marL="0" indent="0">
              <a:spcBef>
                <a:spcPts val="0"/>
              </a:spcBef>
              <a:buNone/>
            </a:pPr>
            <a:r>
              <a:rPr lang="en-US" dirty="0"/>
              <a:t>	</a:t>
            </a:r>
            <a:r>
              <a:rPr lang="en-US" sz="1400" dirty="0"/>
              <a:t>https://cloud.google.com/api-gateway</a:t>
            </a:r>
          </a:p>
        </p:txBody>
      </p:sp>
    </p:spTree>
    <p:extLst>
      <p:ext uri="{BB962C8B-B14F-4D97-AF65-F5344CB8AC3E}">
        <p14:creationId xmlns:p14="http://schemas.microsoft.com/office/powerpoint/2010/main" val="15418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497E-77BF-F639-0B0E-6AA532B221A9}"/>
              </a:ext>
            </a:extLst>
          </p:cNvPr>
          <p:cNvSpPr>
            <a:spLocks noGrp="1"/>
          </p:cNvSpPr>
          <p:nvPr>
            <p:ph type="title"/>
          </p:nvPr>
        </p:nvSpPr>
        <p:spPr/>
        <p:txBody>
          <a:bodyPr/>
          <a:lstStyle/>
          <a:p>
            <a:r>
              <a:rPr lang="en-US" dirty="0"/>
              <a:t>Virtual Machines (VM)</a:t>
            </a:r>
          </a:p>
        </p:txBody>
      </p:sp>
      <p:sp>
        <p:nvSpPr>
          <p:cNvPr id="4" name="Text Placeholder 3">
            <a:extLst>
              <a:ext uri="{FF2B5EF4-FFF2-40B4-BE49-F238E27FC236}">
                <a16:creationId xmlns:a16="http://schemas.microsoft.com/office/drawing/2014/main" id="{FEEBA7A8-8D2F-F989-37D8-4C661FB0EB09}"/>
              </a:ext>
            </a:extLst>
          </p:cNvPr>
          <p:cNvSpPr>
            <a:spLocks noGrp="1"/>
          </p:cNvSpPr>
          <p:nvPr>
            <p:ph type="body" idx="1"/>
          </p:nvPr>
        </p:nvSpPr>
        <p:spPr>
          <a:xfrm>
            <a:off x="966281" y="2603502"/>
            <a:ext cx="3330551" cy="576262"/>
          </a:xfrm>
        </p:spPr>
        <p:txBody>
          <a:bodyPr/>
          <a:lstStyle/>
          <a:p>
            <a:pPr>
              <a:spcBef>
                <a:spcPts val="0"/>
              </a:spcBef>
            </a:pPr>
            <a:r>
              <a:rPr lang="en-US" sz="1800" dirty="0"/>
              <a:t>AWS EC2 </a:t>
            </a:r>
          </a:p>
          <a:p>
            <a:pPr>
              <a:spcBef>
                <a:spcPts val="0"/>
              </a:spcBef>
            </a:pPr>
            <a:r>
              <a:rPr lang="en-US" sz="1300" dirty="0"/>
              <a:t>(Elastic Compute Cloud)</a:t>
            </a:r>
          </a:p>
        </p:txBody>
      </p:sp>
      <p:sp>
        <p:nvSpPr>
          <p:cNvPr id="7" name="Text Placeholder 6">
            <a:extLst>
              <a:ext uri="{FF2B5EF4-FFF2-40B4-BE49-F238E27FC236}">
                <a16:creationId xmlns:a16="http://schemas.microsoft.com/office/drawing/2014/main" id="{3DD59949-8E6C-C19D-630D-293DF105C28F}"/>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Secure and resizable compute capacity</a:t>
            </a:r>
          </a:p>
          <a:p>
            <a:pPr marL="285750" indent="-285750">
              <a:buFont typeface="Arial" panose="020B0604020202020204" pitchFamily="34" charset="0"/>
              <a:buChar char="•"/>
            </a:pPr>
            <a:r>
              <a:rPr lang="en-US" dirty="0"/>
              <a:t>Works with Windows or Linux VM’s</a:t>
            </a:r>
          </a:p>
          <a:p>
            <a:pPr marL="285750" indent="-285750">
              <a:buFont typeface="Arial" panose="020B0604020202020204" pitchFamily="34" charset="0"/>
              <a:buChar char="•"/>
            </a:pPr>
            <a:r>
              <a:rPr lang="en-US" dirty="0"/>
              <a:t>Supports On-Demand, Spot, and Dedicated instances</a:t>
            </a:r>
          </a:p>
          <a:p>
            <a:pPr marL="285750" indent="-285750">
              <a:buFont typeface="Arial" panose="020B0604020202020204" pitchFamily="34" charset="0"/>
              <a:buChar char="•"/>
            </a:pPr>
            <a:r>
              <a:rPr lang="en-US" dirty="0"/>
              <a:t>Offers many different VM sizes (CPU, Memory, Disk)</a:t>
            </a:r>
          </a:p>
          <a:p>
            <a:pPr marL="285750" indent="-285750">
              <a:buFont typeface="Arial" panose="020B0604020202020204" pitchFamily="34" charset="0"/>
              <a:buChar char="•"/>
            </a:pPr>
            <a:r>
              <a:rPr lang="en-US" b="1" dirty="0"/>
              <a:t>More Info: </a:t>
            </a:r>
            <a:r>
              <a:rPr lang="en-US" sz="1200" dirty="0"/>
              <a:t>https://aws.amazon.com/ec2/</a:t>
            </a:r>
          </a:p>
        </p:txBody>
      </p:sp>
      <p:sp>
        <p:nvSpPr>
          <p:cNvPr id="5" name="Text Placeholder 4">
            <a:extLst>
              <a:ext uri="{FF2B5EF4-FFF2-40B4-BE49-F238E27FC236}">
                <a16:creationId xmlns:a16="http://schemas.microsoft.com/office/drawing/2014/main" id="{70D858F1-8A0F-1A78-31F2-5F7EAA384453}"/>
              </a:ext>
            </a:extLst>
          </p:cNvPr>
          <p:cNvSpPr>
            <a:spLocks noGrp="1"/>
          </p:cNvSpPr>
          <p:nvPr>
            <p:ph type="body" sz="quarter" idx="3"/>
          </p:nvPr>
        </p:nvSpPr>
        <p:spPr/>
        <p:txBody>
          <a:bodyPr/>
          <a:lstStyle/>
          <a:p>
            <a:r>
              <a:rPr lang="en-US" sz="2100" dirty="0"/>
              <a:t>Azure Virtual Machines</a:t>
            </a:r>
          </a:p>
        </p:txBody>
      </p:sp>
      <p:sp>
        <p:nvSpPr>
          <p:cNvPr id="8" name="Text Placeholder 7">
            <a:extLst>
              <a:ext uri="{FF2B5EF4-FFF2-40B4-BE49-F238E27FC236}">
                <a16:creationId xmlns:a16="http://schemas.microsoft.com/office/drawing/2014/main" id="{486D2CF3-5A70-5317-BAC9-FC08EAF899D8}"/>
              </a:ext>
            </a:extLst>
          </p:cNvPr>
          <p:cNvSpPr>
            <a:spLocks noGrp="1"/>
          </p:cNvSpPr>
          <p:nvPr>
            <p:ph type="body" sz="half" idx="16"/>
          </p:nvPr>
        </p:nvSpPr>
        <p:spPr/>
        <p:txBody>
          <a:bodyPr/>
          <a:lstStyle/>
          <a:p>
            <a:pPr marL="285750" indent="-285750">
              <a:buFont typeface="Arial" panose="020B0604020202020204" pitchFamily="34" charset="0"/>
              <a:buChar char="•"/>
            </a:pPr>
            <a:r>
              <a:rPr lang="en-US" dirty="0"/>
              <a:t>Pretty much the same exact thing as EC2</a:t>
            </a:r>
          </a:p>
          <a:p>
            <a:pPr marL="285750" indent="-285750">
              <a:buFont typeface="Arial" panose="020B0604020202020204" pitchFamily="34" charset="0"/>
              <a:buChar char="•"/>
            </a:pPr>
            <a:r>
              <a:rPr lang="en-US" b="1" dirty="0"/>
              <a:t>More Info:</a:t>
            </a:r>
            <a:r>
              <a:rPr lang="en-US" dirty="0"/>
              <a:t> </a:t>
            </a:r>
            <a:r>
              <a:rPr lang="en-US" sz="1100" dirty="0"/>
              <a:t>https://azure.microsoft.com/en-us/products/virtual-machines/</a:t>
            </a:r>
          </a:p>
          <a:p>
            <a:endParaRPr lang="en-US" dirty="0"/>
          </a:p>
        </p:txBody>
      </p:sp>
      <p:sp>
        <p:nvSpPr>
          <p:cNvPr id="6" name="Text Placeholder 5">
            <a:extLst>
              <a:ext uri="{FF2B5EF4-FFF2-40B4-BE49-F238E27FC236}">
                <a16:creationId xmlns:a16="http://schemas.microsoft.com/office/drawing/2014/main" id="{87A93D24-7A5A-1A65-D57C-89F6085F856A}"/>
              </a:ext>
            </a:extLst>
          </p:cNvPr>
          <p:cNvSpPr>
            <a:spLocks noGrp="1"/>
          </p:cNvSpPr>
          <p:nvPr>
            <p:ph type="body" sz="quarter" idx="13"/>
          </p:nvPr>
        </p:nvSpPr>
        <p:spPr/>
        <p:txBody>
          <a:bodyPr/>
          <a:lstStyle/>
          <a:p>
            <a:r>
              <a:rPr lang="en-US" sz="1900" dirty="0"/>
              <a:t>Google Compute Engine</a:t>
            </a:r>
          </a:p>
        </p:txBody>
      </p:sp>
      <p:sp>
        <p:nvSpPr>
          <p:cNvPr id="9" name="Text Placeholder 8">
            <a:extLst>
              <a:ext uri="{FF2B5EF4-FFF2-40B4-BE49-F238E27FC236}">
                <a16:creationId xmlns:a16="http://schemas.microsoft.com/office/drawing/2014/main" id="{AE8334B5-6F17-6469-B05C-E85BD6DCBA58}"/>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Pretty much the same exact thing as EC2</a:t>
            </a:r>
          </a:p>
          <a:p>
            <a:pPr marL="285750" indent="-285750">
              <a:buFont typeface="Arial" panose="020B0604020202020204" pitchFamily="34" charset="0"/>
              <a:buChar char="•"/>
            </a:pPr>
            <a:r>
              <a:rPr lang="en-US" dirty="0"/>
              <a:t>Coolest name of the bunch</a:t>
            </a:r>
          </a:p>
          <a:p>
            <a:pPr marL="285750" indent="-285750">
              <a:buFont typeface="Arial" panose="020B0604020202020204" pitchFamily="34" charset="0"/>
              <a:buChar char="•"/>
            </a:pPr>
            <a:r>
              <a:rPr lang="en-US" b="1" dirty="0"/>
              <a:t>More Info:</a:t>
            </a:r>
            <a:r>
              <a:rPr lang="en-US" dirty="0"/>
              <a:t> </a:t>
            </a:r>
            <a:r>
              <a:rPr lang="en-US" sz="1100" dirty="0"/>
              <a:t>https://cloud.google.com/compute</a:t>
            </a:r>
          </a:p>
        </p:txBody>
      </p:sp>
      <p:sp>
        <p:nvSpPr>
          <p:cNvPr id="10" name="TextBox 9">
            <a:extLst>
              <a:ext uri="{FF2B5EF4-FFF2-40B4-BE49-F238E27FC236}">
                <a16:creationId xmlns:a16="http://schemas.microsoft.com/office/drawing/2014/main" id="{E91AEDDD-475F-90BC-5D06-36E9260C0713}"/>
              </a:ext>
            </a:extLst>
          </p:cNvPr>
          <p:cNvSpPr txBox="1"/>
          <p:nvPr/>
        </p:nvSpPr>
        <p:spPr>
          <a:xfrm>
            <a:off x="509451" y="6361611"/>
            <a:ext cx="11436532" cy="369332"/>
          </a:xfrm>
          <a:prstGeom prst="rect">
            <a:avLst/>
          </a:prstGeom>
          <a:noFill/>
        </p:spPr>
        <p:txBody>
          <a:bodyPr wrap="square" rtlCol="0">
            <a:spAutoFit/>
          </a:bodyPr>
          <a:lstStyle/>
          <a:p>
            <a:pPr algn="ctr"/>
            <a:r>
              <a:rPr lang="en-US" b="1" dirty="0"/>
              <a:t>Note:</a:t>
            </a:r>
            <a:r>
              <a:rPr lang="en-US" dirty="0"/>
              <a:t> You should prefer PaaS to IaaS</a:t>
            </a:r>
          </a:p>
        </p:txBody>
      </p:sp>
    </p:spTree>
    <p:extLst>
      <p:ext uri="{BB962C8B-B14F-4D97-AF65-F5344CB8AC3E}">
        <p14:creationId xmlns:p14="http://schemas.microsoft.com/office/powerpoint/2010/main" val="272552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p:bldP spid="6" grpId="0" build="p"/>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278BEC-8E65-66AB-DC56-62A957E2F274}"/>
              </a:ext>
            </a:extLst>
          </p:cNvPr>
          <p:cNvSpPr>
            <a:spLocks noGrp="1"/>
          </p:cNvSpPr>
          <p:nvPr>
            <p:ph type="title"/>
          </p:nvPr>
        </p:nvSpPr>
        <p:spPr/>
        <p:txBody>
          <a:bodyPr/>
          <a:lstStyle/>
          <a:p>
            <a:r>
              <a:rPr lang="en-US" dirty="0"/>
              <a:t>Web Application Hosting</a:t>
            </a:r>
          </a:p>
        </p:txBody>
      </p:sp>
      <p:sp>
        <p:nvSpPr>
          <p:cNvPr id="5" name="Text Placeholder 4">
            <a:extLst>
              <a:ext uri="{FF2B5EF4-FFF2-40B4-BE49-F238E27FC236}">
                <a16:creationId xmlns:a16="http://schemas.microsoft.com/office/drawing/2014/main" id="{2088AE90-0444-801F-C736-2C4FD7F068C2}"/>
              </a:ext>
            </a:extLst>
          </p:cNvPr>
          <p:cNvSpPr>
            <a:spLocks noGrp="1"/>
          </p:cNvSpPr>
          <p:nvPr>
            <p:ph type="body" idx="1"/>
          </p:nvPr>
        </p:nvSpPr>
        <p:spPr/>
        <p:txBody>
          <a:bodyPr/>
          <a:lstStyle/>
          <a:p>
            <a:r>
              <a:rPr lang="en-US" sz="2200" dirty="0"/>
              <a:t>AWS Elastic Beanstalk</a:t>
            </a:r>
          </a:p>
        </p:txBody>
      </p:sp>
      <p:sp>
        <p:nvSpPr>
          <p:cNvPr id="8" name="Text Placeholder 7">
            <a:extLst>
              <a:ext uri="{FF2B5EF4-FFF2-40B4-BE49-F238E27FC236}">
                <a16:creationId xmlns:a16="http://schemas.microsoft.com/office/drawing/2014/main" id="{CC8EA740-FD98-5548-3755-428CEFCA9A03}"/>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Deploy and scale web applications</a:t>
            </a:r>
          </a:p>
          <a:p>
            <a:pPr marL="285750" indent="-285750">
              <a:buFont typeface="Arial" panose="020B0604020202020204" pitchFamily="34" charset="0"/>
              <a:buChar char="•"/>
            </a:pPr>
            <a:r>
              <a:rPr lang="en-US" dirty="0"/>
              <a:t>Meant for your non-containerized web apps</a:t>
            </a:r>
          </a:p>
          <a:p>
            <a:pPr marL="285750" indent="-285750">
              <a:buFont typeface="Arial" panose="020B0604020202020204" pitchFamily="34" charset="0"/>
              <a:buChar char="•"/>
            </a:pPr>
            <a:r>
              <a:rPr lang="en-US" b="1" dirty="0"/>
              <a:t>More Info:</a:t>
            </a:r>
            <a:r>
              <a:rPr lang="en-US" dirty="0"/>
              <a:t> </a:t>
            </a:r>
            <a:r>
              <a:rPr lang="en-US" sz="1000" dirty="0"/>
              <a:t>https://aws.amazon.com/elasticbeanstalk/</a:t>
            </a:r>
          </a:p>
        </p:txBody>
      </p:sp>
      <p:sp>
        <p:nvSpPr>
          <p:cNvPr id="6" name="Text Placeholder 5">
            <a:extLst>
              <a:ext uri="{FF2B5EF4-FFF2-40B4-BE49-F238E27FC236}">
                <a16:creationId xmlns:a16="http://schemas.microsoft.com/office/drawing/2014/main" id="{B7AA21B2-6B68-066C-BE1B-ECE364BABF77}"/>
              </a:ext>
            </a:extLst>
          </p:cNvPr>
          <p:cNvSpPr>
            <a:spLocks noGrp="1"/>
          </p:cNvSpPr>
          <p:nvPr>
            <p:ph type="body" sz="quarter" idx="3"/>
          </p:nvPr>
        </p:nvSpPr>
        <p:spPr/>
        <p:txBody>
          <a:bodyPr/>
          <a:lstStyle/>
          <a:p>
            <a:r>
              <a:rPr lang="en-US" sz="2000" dirty="0"/>
              <a:t>Azure Static Web Apps</a:t>
            </a:r>
          </a:p>
        </p:txBody>
      </p:sp>
      <p:sp>
        <p:nvSpPr>
          <p:cNvPr id="9" name="Text Placeholder 8">
            <a:extLst>
              <a:ext uri="{FF2B5EF4-FFF2-40B4-BE49-F238E27FC236}">
                <a16:creationId xmlns:a16="http://schemas.microsoft.com/office/drawing/2014/main" id="{A815BC82-E29B-192A-9A16-B1631F35F209}"/>
              </a:ext>
            </a:extLst>
          </p:cNvPr>
          <p:cNvSpPr>
            <a:spLocks noGrp="1"/>
          </p:cNvSpPr>
          <p:nvPr>
            <p:ph type="body" sz="half" idx="16"/>
          </p:nvPr>
        </p:nvSpPr>
        <p:spPr/>
        <p:txBody>
          <a:bodyPr/>
          <a:lstStyle/>
          <a:p>
            <a:pPr marL="285750" indent="-285750">
              <a:buFont typeface="Arial" panose="020B0604020202020204" pitchFamily="34" charset="0"/>
              <a:buChar char="•"/>
            </a:pPr>
            <a:r>
              <a:rPr lang="en-US" dirty="0"/>
              <a:t>Pretty much the same exact thing as Elastic Beanstalk</a:t>
            </a:r>
          </a:p>
          <a:p>
            <a:pPr marL="285750" indent="-285750">
              <a:buFont typeface="Arial" panose="020B0604020202020204" pitchFamily="34" charset="0"/>
              <a:buChar char="•"/>
            </a:pPr>
            <a:r>
              <a:rPr lang="en-US" dirty="0"/>
              <a:t>Has streamlined improvements for static (non-changing) applications</a:t>
            </a:r>
          </a:p>
          <a:p>
            <a:pPr marL="285750" indent="-285750">
              <a:buFont typeface="Arial" panose="020B0604020202020204" pitchFamily="34" charset="0"/>
              <a:buChar char="•"/>
            </a:pPr>
            <a:r>
              <a:rPr lang="en-US" b="1" dirty="0"/>
              <a:t>More Info:</a:t>
            </a:r>
            <a:r>
              <a:rPr lang="en-US" dirty="0"/>
              <a:t> </a:t>
            </a:r>
            <a:r>
              <a:rPr lang="en-US" sz="1000" dirty="0"/>
              <a:t>https://azure.microsoft.com/en-us/products/app-service/static/#overview</a:t>
            </a:r>
          </a:p>
          <a:p>
            <a:endParaRPr lang="en-US" dirty="0"/>
          </a:p>
        </p:txBody>
      </p:sp>
      <p:sp>
        <p:nvSpPr>
          <p:cNvPr id="7" name="Text Placeholder 6">
            <a:extLst>
              <a:ext uri="{FF2B5EF4-FFF2-40B4-BE49-F238E27FC236}">
                <a16:creationId xmlns:a16="http://schemas.microsoft.com/office/drawing/2014/main" id="{F12AA2D7-361C-97B9-B761-81C570999019}"/>
              </a:ext>
            </a:extLst>
          </p:cNvPr>
          <p:cNvSpPr>
            <a:spLocks noGrp="1"/>
          </p:cNvSpPr>
          <p:nvPr>
            <p:ph type="body" sz="quarter" idx="13"/>
          </p:nvPr>
        </p:nvSpPr>
        <p:spPr/>
        <p:txBody>
          <a:bodyPr/>
          <a:lstStyle/>
          <a:p>
            <a:r>
              <a:rPr lang="en-US" dirty="0"/>
              <a:t>GCP App Engine</a:t>
            </a:r>
          </a:p>
        </p:txBody>
      </p:sp>
      <p:sp>
        <p:nvSpPr>
          <p:cNvPr id="10" name="Text Placeholder 9">
            <a:extLst>
              <a:ext uri="{FF2B5EF4-FFF2-40B4-BE49-F238E27FC236}">
                <a16:creationId xmlns:a16="http://schemas.microsoft.com/office/drawing/2014/main" id="{34C7988B-CD10-B3AB-C7D6-CAAF3C8B22E7}"/>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Seems to pretty much the same exact thing as Elastic Beanstalk, but I don’t have a ton of experience with this service, so not sure of differences</a:t>
            </a:r>
          </a:p>
          <a:p>
            <a:pPr marL="285750" indent="-285750">
              <a:buFont typeface="Arial" panose="020B0604020202020204" pitchFamily="34" charset="0"/>
              <a:buChar char="•"/>
            </a:pPr>
            <a:r>
              <a:rPr lang="en-US" b="1" dirty="0"/>
              <a:t>More Info: </a:t>
            </a:r>
            <a:r>
              <a:rPr lang="en-US" sz="1100" dirty="0"/>
              <a:t>https://cloud.google.com/appengine</a:t>
            </a:r>
          </a:p>
        </p:txBody>
      </p:sp>
    </p:spTree>
    <p:extLst>
      <p:ext uri="{BB962C8B-B14F-4D97-AF65-F5344CB8AC3E}">
        <p14:creationId xmlns:p14="http://schemas.microsoft.com/office/powerpoint/2010/main" val="193669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202BB-9C97-80D4-6611-2640B5D8CD51}"/>
              </a:ext>
            </a:extLst>
          </p:cNvPr>
          <p:cNvSpPr>
            <a:spLocks noGrp="1"/>
          </p:cNvSpPr>
          <p:nvPr>
            <p:ph type="title"/>
          </p:nvPr>
        </p:nvSpPr>
        <p:spPr/>
        <p:txBody>
          <a:bodyPr/>
          <a:lstStyle/>
          <a:p>
            <a:r>
              <a:rPr lang="en-US" dirty="0"/>
              <a:t>Web API/Service Hosting</a:t>
            </a:r>
          </a:p>
        </p:txBody>
      </p:sp>
      <p:sp>
        <p:nvSpPr>
          <p:cNvPr id="4" name="Text Placeholder 3">
            <a:extLst>
              <a:ext uri="{FF2B5EF4-FFF2-40B4-BE49-F238E27FC236}">
                <a16:creationId xmlns:a16="http://schemas.microsoft.com/office/drawing/2014/main" id="{312B970B-3005-43C5-9AB7-5E7C50C5973B}"/>
              </a:ext>
            </a:extLst>
          </p:cNvPr>
          <p:cNvSpPr>
            <a:spLocks noGrp="1"/>
          </p:cNvSpPr>
          <p:nvPr>
            <p:ph type="body" idx="1"/>
          </p:nvPr>
        </p:nvSpPr>
        <p:spPr/>
        <p:txBody>
          <a:bodyPr/>
          <a:lstStyle/>
          <a:p>
            <a:r>
              <a:rPr lang="en-US" dirty="0"/>
              <a:t>AWS App Runner</a:t>
            </a:r>
          </a:p>
        </p:txBody>
      </p:sp>
      <p:sp>
        <p:nvSpPr>
          <p:cNvPr id="7" name="Text Placeholder 6">
            <a:extLst>
              <a:ext uri="{FF2B5EF4-FFF2-40B4-BE49-F238E27FC236}">
                <a16:creationId xmlns:a16="http://schemas.microsoft.com/office/drawing/2014/main" id="{CE87A621-4A4B-213F-31E8-7E20DB93D024}"/>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Deploy containerized web applications and API’s (web services)</a:t>
            </a:r>
          </a:p>
          <a:p>
            <a:pPr marL="285750" indent="-285750">
              <a:buFont typeface="Arial" panose="020B0604020202020204" pitchFamily="34" charset="0"/>
              <a:buChar char="•"/>
            </a:pPr>
            <a:r>
              <a:rPr lang="en-US" dirty="0"/>
              <a:t>Unlike Elastic Beanstalk, it’s meant for your containerized apps, although it also works from code</a:t>
            </a:r>
          </a:p>
          <a:p>
            <a:pPr marL="285750" indent="-285750">
              <a:buFont typeface="Arial" panose="020B0604020202020204" pitchFamily="34" charset="0"/>
              <a:buChar char="•"/>
            </a:pPr>
            <a:r>
              <a:rPr lang="en-US" b="1" dirty="0"/>
              <a:t>More Info:</a:t>
            </a:r>
            <a:r>
              <a:rPr lang="en-US" dirty="0"/>
              <a:t> </a:t>
            </a:r>
            <a:r>
              <a:rPr lang="en-US" sz="1100" dirty="0"/>
              <a:t>https://aws.amazon.com/apprunner/</a:t>
            </a:r>
          </a:p>
        </p:txBody>
      </p:sp>
      <p:sp>
        <p:nvSpPr>
          <p:cNvPr id="5" name="Text Placeholder 4">
            <a:extLst>
              <a:ext uri="{FF2B5EF4-FFF2-40B4-BE49-F238E27FC236}">
                <a16:creationId xmlns:a16="http://schemas.microsoft.com/office/drawing/2014/main" id="{A1BB6F95-C2AB-2D1F-DA9B-00413BD39FB4}"/>
              </a:ext>
            </a:extLst>
          </p:cNvPr>
          <p:cNvSpPr>
            <a:spLocks noGrp="1"/>
          </p:cNvSpPr>
          <p:nvPr>
            <p:ph type="body" sz="quarter" idx="3"/>
          </p:nvPr>
        </p:nvSpPr>
        <p:spPr/>
        <p:txBody>
          <a:bodyPr/>
          <a:lstStyle/>
          <a:p>
            <a:r>
              <a:rPr lang="en-US" dirty="0"/>
              <a:t>Azure App Service</a:t>
            </a:r>
          </a:p>
        </p:txBody>
      </p:sp>
      <p:sp>
        <p:nvSpPr>
          <p:cNvPr id="8" name="Text Placeholder 7">
            <a:extLst>
              <a:ext uri="{FF2B5EF4-FFF2-40B4-BE49-F238E27FC236}">
                <a16:creationId xmlns:a16="http://schemas.microsoft.com/office/drawing/2014/main" id="{66E34258-9613-85F5-4E62-F14C448B212A}"/>
              </a:ext>
            </a:extLst>
          </p:cNvPr>
          <p:cNvSpPr>
            <a:spLocks noGrp="1"/>
          </p:cNvSpPr>
          <p:nvPr>
            <p:ph type="body" sz="half" idx="16"/>
          </p:nvPr>
        </p:nvSpPr>
        <p:spPr/>
        <p:txBody>
          <a:bodyPr>
            <a:normAutofit fontScale="70000" lnSpcReduction="20000"/>
          </a:bodyPr>
          <a:lstStyle/>
          <a:p>
            <a:pPr marL="285750" indent="-285750">
              <a:buFont typeface="Arial" panose="020B0604020202020204" pitchFamily="34" charset="0"/>
              <a:buChar char="•"/>
            </a:pPr>
            <a:r>
              <a:rPr lang="en-US" dirty="0"/>
              <a:t>Allows hosting of both web applications and API’s, serving the role of both Elastic Beanstalk and App Runner</a:t>
            </a:r>
          </a:p>
          <a:p>
            <a:pPr marL="285750" indent="-285750">
              <a:buFont typeface="Arial" panose="020B0604020202020204" pitchFamily="34" charset="0"/>
              <a:buChar char="•"/>
            </a:pPr>
            <a:r>
              <a:rPr lang="en-US" dirty="0"/>
              <a:t>Works with containerized and non-containerized apps</a:t>
            </a:r>
          </a:p>
          <a:p>
            <a:pPr marL="285750" indent="-285750">
              <a:buFont typeface="Arial" panose="020B0604020202020204" pitchFamily="34" charset="0"/>
              <a:buChar char="•"/>
            </a:pPr>
            <a:r>
              <a:rPr lang="en-US" dirty="0"/>
              <a:t>Scaling works really good and you have complete control over it</a:t>
            </a:r>
          </a:p>
          <a:p>
            <a:pPr marL="285750" indent="-285750">
              <a:buFont typeface="Arial" panose="020B0604020202020204" pitchFamily="34" charset="0"/>
              <a:buChar char="•"/>
            </a:pPr>
            <a:r>
              <a:rPr lang="en-US" dirty="0"/>
              <a:t>Works great with Docker Images or GitHub Actions (automatically build, version, and deploy upon check in) thus eliminating the need for </a:t>
            </a:r>
            <a:r>
              <a:rPr lang="en-US" dirty="0" err="1"/>
              <a:t>CloudBuild</a:t>
            </a:r>
            <a:r>
              <a:rPr lang="en-US" dirty="0"/>
              <a:t> and </a:t>
            </a:r>
            <a:r>
              <a:rPr lang="en-US" dirty="0" err="1"/>
              <a:t>CloudDeploy</a:t>
            </a:r>
            <a:endParaRPr lang="en-US" dirty="0"/>
          </a:p>
          <a:p>
            <a:pPr marL="285750" indent="-285750">
              <a:buFont typeface="Arial" panose="020B0604020202020204" pitchFamily="34" charset="0"/>
              <a:buChar char="•"/>
            </a:pPr>
            <a:r>
              <a:rPr lang="en-US" dirty="0"/>
              <a:t>App settings (config) has a much nicer interface</a:t>
            </a:r>
          </a:p>
          <a:p>
            <a:pPr marL="285750" indent="-285750">
              <a:buFont typeface="Arial" panose="020B0604020202020204" pitchFamily="34" charset="0"/>
              <a:buChar char="•"/>
            </a:pPr>
            <a:r>
              <a:rPr lang="en-US" b="1" dirty="0"/>
              <a:t>More Info:</a:t>
            </a:r>
            <a:r>
              <a:rPr lang="en-US" dirty="0"/>
              <a:t> https://azure.microsoft.com/en-us/products/app-service/#features</a:t>
            </a:r>
          </a:p>
          <a:p>
            <a:endParaRPr lang="en-US" dirty="0"/>
          </a:p>
        </p:txBody>
      </p:sp>
      <p:sp>
        <p:nvSpPr>
          <p:cNvPr id="6" name="Text Placeholder 5">
            <a:extLst>
              <a:ext uri="{FF2B5EF4-FFF2-40B4-BE49-F238E27FC236}">
                <a16:creationId xmlns:a16="http://schemas.microsoft.com/office/drawing/2014/main" id="{6C4B421A-774D-A239-8E48-50A2B031E0A5}"/>
              </a:ext>
            </a:extLst>
          </p:cNvPr>
          <p:cNvSpPr>
            <a:spLocks noGrp="1"/>
          </p:cNvSpPr>
          <p:nvPr>
            <p:ph type="body" sz="quarter" idx="13"/>
          </p:nvPr>
        </p:nvSpPr>
        <p:spPr/>
        <p:txBody>
          <a:bodyPr/>
          <a:lstStyle/>
          <a:p>
            <a:r>
              <a:rPr lang="en-US" dirty="0"/>
              <a:t>GCP Cloud Run</a:t>
            </a:r>
          </a:p>
        </p:txBody>
      </p:sp>
      <p:sp>
        <p:nvSpPr>
          <p:cNvPr id="9" name="Text Placeholder 8">
            <a:extLst>
              <a:ext uri="{FF2B5EF4-FFF2-40B4-BE49-F238E27FC236}">
                <a16:creationId xmlns:a16="http://schemas.microsoft.com/office/drawing/2014/main" id="{D3EE5A17-CC8B-74BA-924A-44973712C2B1}"/>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Pretty much the same exact thing as App Runner, except:</a:t>
            </a:r>
          </a:p>
          <a:p>
            <a:pPr marL="742950" lvl="1" indent="-285750">
              <a:buFont typeface="Arial" panose="020B0604020202020204" pitchFamily="34" charset="0"/>
              <a:buChar char="•"/>
            </a:pPr>
            <a:r>
              <a:rPr lang="en-US" dirty="0"/>
              <a:t>that it also acts as a development and build platform</a:t>
            </a:r>
          </a:p>
          <a:p>
            <a:pPr marL="742950" lvl="1" indent="-285750">
              <a:buFont typeface="Arial" panose="020B0604020202020204" pitchFamily="34" charset="0"/>
              <a:buChar char="•"/>
            </a:pPr>
            <a:r>
              <a:rPr lang="en-US" dirty="0"/>
              <a:t>Apps must be containerized</a:t>
            </a:r>
          </a:p>
          <a:p>
            <a:pPr marL="285750" indent="-285750">
              <a:buFont typeface="Arial" panose="020B0604020202020204" pitchFamily="34" charset="0"/>
              <a:buChar char="•"/>
            </a:pPr>
            <a:r>
              <a:rPr lang="en-US" b="1" dirty="0"/>
              <a:t>More Info:</a:t>
            </a:r>
            <a:r>
              <a:rPr lang="en-US" dirty="0"/>
              <a:t> </a:t>
            </a:r>
            <a:r>
              <a:rPr lang="en-US" sz="1100" dirty="0"/>
              <a:t>https://cloud.google.com/run</a:t>
            </a:r>
          </a:p>
        </p:txBody>
      </p:sp>
    </p:spTree>
    <p:extLst>
      <p:ext uri="{BB962C8B-B14F-4D97-AF65-F5344CB8AC3E}">
        <p14:creationId xmlns:p14="http://schemas.microsoft.com/office/powerpoint/2010/main" val="102210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7965-7D6E-EB6D-A398-813D30AABE3D}"/>
              </a:ext>
            </a:extLst>
          </p:cNvPr>
          <p:cNvSpPr>
            <a:spLocks noGrp="1"/>
          </p:cNvSpPr>
          <p:nvPr>
            <p:ph type="title"/>
          </p:nvPr>
        </p:nvSpPr>
        <p:spPr/>
        <p:txBody>
          <a:bodyPr/>
          <a:lstStyle/>
          <a:p>
            <a:r>
              <a:rPr lang="en-US" dirty="0"/>
              <a:t>Serverless Functions</a:t>
            </a:r>
          </a:p>
        </p:txBody>
      </p:sp>
      <p:sp>
        <p:nvSpPr>
          <p:cNvPr id="4" name="Text Placeholder 3">
            <a:extLst>
              <a:ext uri="{FF2B5EF4-FFF2-40B4-BE49-F238E27FC236}">
                <a16:creationId xmlns:a16="http://schemas.microsoft.com/office/drawing/2014/main" id="{2521DD8E-D933-393F-B940-FBF5B3C210ED}"/>
              </a:ext>
            </a:extLst>
          </p:cNvPr>
          <p:cNvSpPr>
            <a:spLocks noGrp="1"/>
          </p:cNvSpPr>
          <p:nvPr>
            <p:ph type="body" idx="1"/>
          </p:nvPr>
        </p:nvSpPr>
        <p:spPr/>
        <p:txBody>
          <a:bodyPr/>
          <a:lstStyle/>
          <a:p>
            <a:r>
              <a:rPr lang="en-US" dirty="0"/>
              <a:t>AWS Lambda</a:t>
            </a:r>
          </a:p>
        </p:txBody>
      </p:sp>
      <p:sp>
        <p:nvSpPr>
          <p:cNvPr id="7" name="Text Placeholder 6">
            <a:extLst>
              <a:ext uri="{FF2B5EF4-FFF2-40B4-BE49-F238E27FC236}">
                <a16:creationId xmlns:a16="http://schemas.microsoft.com/office/drawing/2014/main" id="{07F98E6B-D06F-8B0A-7C14-7CB183F6430F}"/>
              </a:ext>
            </a:extLst>
          </p:cNvPr>
          <p:cNvSpPr>
            <a:spLocks noGrp="1"/>
          </p:cNvSpPr>
          <p:nvPr>
            <p:ph type="body" sz="half" idx="15"/>
          </p:nvPr>
        </p:nvSpPr>
        <p:spPr/>
        <p:txBody>
          <a:bodyPr>
            <a:normAutofit fontScale="77500" lnSpcReduction="20000"/>
          </a:bodyPr>
          <a:lstStyle/>
          <a:p>
            <a:pPr marL="285750" indent="-285750">
              <a:buFont typeface="Arial" panose="020B0604020202020204" pitchFamily="34" charset="0"/>
              <a:buChar char="•"/>
            </a:pPr>
            <a:r>
              <a:rPr lang="en-US" dirty="0"/>
              <a:t>Serverless and Container-less Compute</a:t>
            </a:r>
          </a:p>
          <a:p>
            <a:pPr marL="285750" indent="-285750">
              <a:buFont typeface="Arial" panose="020B0604020202020204" pitchFamily="34" charset="0"/>
              <a:buChar char="•"/>
            </a:pPr>
            <a:r>
              <a:rPr lang="en-US" dirty="0"/>
              <a:t>Allows control over other AWS products such as S3 files or Kinesis streams</a:t>
            </a:r>
          </a:p>
          <a:p>
            <a:pPr marL="285750" indent="-285750">
              <a:buFont typeface="Arial" panose="020B0604020202020204" pitchFamily="34" charset="0"/>
              <a:buChar char="•"/>
            </a:pPr>
            <a:r>
              <a:rPr lang="en-US" dirty="0"/>
              <a:t>Works with containerized images (code smell)</a:t>
            </a:r>
          </a:p>
          <a:p>
            <a:pPr marL="285750" indent="-285750">
              <a:buFont typeface="Arial" panose="020B0604020202020204" pitchFamily="34" charset="0"/>
              <a:buChar char="•"/>
            </a:pPr>
            <a:r>
              <a:rPr lang="en-US" dirty="0"/>
              <a:t>Many invocation triggers:</a:t>
            </a:r>
          </a:p>
          <a:p>
            <a:pPr marL="742950" lvl="1" indent="-285750">
              <a:spcBef>
                <a:spcPts val="0"/>
              </a:spcBef>
              <a:buFont typeface="Arial" panose="020B0604020202020204" pitchFamily="34" charset="0"/>
              <a:buChar char="•"/>
            </a:pPr>
            <a:r>
              <a:rPr lang="en-US" dirty="0"/>
              <a:t>Manual Invocation (Console, CLI, or SDK, or HTTP)</a:t>
            </a:r>
          </a:p>
          <a:p>
            <a:pPr marL="742950" lvl="1" indent="-285750">
              <a:spcBef>
                <a:spcPts val="0"/>
              </a:spcBef>
              <a:buFont typeface="Arial" panose="020B0604020202020204" pitchFamily="34" charset="0"/>
              <a:buChar char="•"/>
            </a:pPr>
            <a:r>
              <a:rPr lang="en-US" dirty="0"/>
              <a:t>Service Events from SQS or SNS</a:t>
            </a:r>
          </a:p>
          <a:p>
            <a:pPr marL="742950" lvl="1" indent="-285750">
              <a:spcBef>
                <a:spcPts val="0"/>
              </a:spcBef>
              <a:buFont typeface="Arial" panose="020B0604020202020204" pitchFamily="34" charset="0"/>
              <a:buChar char="•"/>
            </a:pPr>
            <a:r>
              <a:rPr lang="en-US" dirty="0"/>
              <a:t>HTTP</a:t>
            </a:r>
          </a:p>
          <a:p>
            <a:pPr marL="285750" indent="-285750">
              <a:buFont typeface="Arial" panose="020B0604020202020204" pitchFamily="34" charset="0"/>
              <a:buChar char="•"/>
            </a:pPr>
            <a:r>
              <a:rPr lang="en-US" dirty="0"/>
              <a:t>Can run synchronously (wait for execution to finish before starting next request), or asynchronously (run multiple instances at the same time).</a:t>
            </a:r>
          </a:p>
          <a:p>
            <a:pPr marL="285750" indent="-285750">
              <a:buFont typeface="Arial" panose="020B0604020202020204" pitchFamily="34" charset="0"/>
              <a:buChar char="•"/>
            </a:pPr>
            <a:r>
              <a:rPr lang="en-US" b="1" dirty="0"/>
              <a:t>More Info:</a:t>
            </a:r>
            <a:r>
              <a:rPr lang="en-US" dirty="0"/>
              <a:t> https://aws.amazon.com/lambda/</a:t>
            </a:r>
          </a:p>
          <a:p>
            <a:pPr marL="285750" indent="-28575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17C3033-A548-E1BD-DE2D-55DF825DCD5C}"/>
              </a:ext>
            </a:extLst>
          </p:cNvPr>
          <p:cNvSpPr>
            <a:spLocks noGrp="1"/>
          </p:cNvSpPr>
          <p:nvPr>
            <p:ph type="body" sz="quarter" idx="3"/>
          </p:nvPr>
        </p:nvSpPr>
        <p:spPr/>
        <p:txBody>
          <a:bodyPr/>
          <a:lstStyle/>
          <a:p>
            <a:r>
              <a:rPr lang="en-US" dirty="0"/>
              <a:t>Azure Functions</a:t>
            </a:r>
          </a:p>
        </p:txBody>
      </p:sp>
      <p:sp>
        <p:nvSpPr>
          <p:cNvPr id="8" name="Text Placeholder 7">
            <a:extLst>
              <a:ext uri="{FF2B5EF4-FFF2-40B4-BE49-F238E27FC236}">
                <a16:creationId xmlns:a16="http://schemas.microsoft.com/office/drawing/2014/main" id="{5C77C410-F5C6-2341-4008-EC82187C65F5}"/>
              </a:ext>
            </a:extLst>
          </p:cNvPr>
          <p:cNvSpPr>
            <a:spLocks noGrp="1"/>
          </p:cNvSpPr>
          <p:nvPr>
            <p:ph type="body" sz="half" idx="16"/>
          </p:nvPr>
        </p:nvSpPr>
        <p:spPr/>
        <p:txBody>
          <a:bodyPr>
            <a:normAutofit fontScale="85000" lnSpcReduction="20000"/>
          </a:bodyPr>
          <a:lstStyle/>
          <a:p>
            <a:pPr marL="285750" indent="-285750">
              <a:buFont typeface="Arial" panose="020B0604020202020204" pitchFamily="34" charset="0"/>
              <a:buChar char="•"/>
            </a:pPr>
            <a:r>
              <a:rPr lang="en-US" dirty="0"/>
              <a:t>Pretty much the same exact thing as Lambda except:</a:t>
            </a:r>
          </a:p>
          <a:p>
            <a:pPr marL="742950" lvl="1" indent="-285750">
              <a:buFont typeface="Arial" panose="020B0604020202020204" pitchFamily="34" charset="0"/>
              <a:buChar char="•"/>
            </a:pPr>
            <a:r>
              <a:rPr lang="en-US" dirty="0"/>
              <a:t>More straightforward setup of function, configuration, and triggers.</a:t>
            </a:r>
          </a:p>
          <a:p>
            <a:pPr marL="742950" lvl="1" indent="-285750">
              <a:buFont typeface="Arial" panose="020B0604020202020204" pitchFamily="34" charset="0"/>
              <a:buChar char="•"/>
            </a:pPr>
            <a:r>
              <a:rPr lang="en-US" dirty="0"/>
              <a:t>More comprehensive trigger options out of the box, for example you automatically get HTTP endpoint and CRON trigger (schedule runs without the need for secondary service) </a:t>
            </a:r>
          </a:p>
          <a:p>
            <a:pPr marL="742950" lvl="1" indent="-285750">
              <a:buFont typeface="Arial" panose="020B0604020202020204" pitchFamily="34" charset="0"/>
              <a:buChar char="•"/>
            </a:pPr>
            <a:r>
              <a:rPr lang="en-US" dirty="0"/>
              <a:t>Better development experience. You can develop and debug locally using Visual Studio Code</a:t>
            </a:r>
          </a:p>
          <a:p>
            <a:pPr marL="285750" indent="-285750">
              <a:buFont typeface="Arial" panose="020B0604020202020204" pitchFamily="34" charset="0"/>
              <a:buChar char="•"/>
            </a:pPr>
            <a:r>
              <a:rPr lang="en-US" b="1" dirty="0"/>
              <a:t>More Info:</a:t>
            </a:r>
            <a:r>
              <a:rPr lang="en-US" dirty="0"/>
              <a:t> </a:t>
            </a:r>
            <a:r>
              <a:rPr lang="en-US" sz="1300" dirty="0"/>
              <a:t>https://azure.microsoft.com/en-us/products/functions/#overview</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Text Placeholder 5">
            <a:extLst>
              <a:ext uri="{FF2B5EF4-FFF2-40B4-BE49-F238E27FC236}">
                <a16:creationId xmlns:a16="http://schemas.microsoft.com/office/drawing/2014/main" id="{67C744BA-008A-521F-FD07-219B94E6A293}"/>
              </a:ext>
            </a:extLst>
          </p:cNvPr>
          <p:cNvSpPr>
            <a:spLocks noGrp="1"/>
          </p:cNvSpPr>
          <p:nvPr>
            <p:ph type="body" sz="quarter" idx="13"/>
          </p:nvPr>
        </p:nvSpPr>
        <p:spPr/>
        <p:txBody>
          <a:bodyPr/>
          <a:lstStyle/>
          <a:p>
            <a:r>
              <a:rPr lang="en-US" sz="2200" dirty="0"/>
              <a:t>GCP Cloud Functions</a:t>
            </a:r>
          </a:p>
        </p:txBody>
      </p:sp>
      <p:sp>
        <p:nvSpPr>
          <p:cNvPr id="9" name="Text Placeholder 8">
            <a:extLst>
              <a:ext uri="{FF2B5EF4-FFF2-40B4-BE49-F238E27FC236}">
                <a16:creationId xmlns:a16="http://schemas.microsoft.com/office/drawing/2014/main" id="{741DACF5-176E-3CC0-A4E3-D0FDAC3ACD69}"/>
              </a:ext>
            </a:extLst>
          </p:cNvPr>
          <p:cNvSpPr>
            <a:spLocks noGrp="1"/>
          </p:cNvSpPr>
          <p:nvPr>
            <p:ph type="body" sz="half" idx="17"/>
          </p:nvPr>
        </p:nvSpPr>
        <p:spPr/>
        <p:txBody>
          <a:bodyPr>
            <a:normAutofit fontScale="77500" lnSpcReduction="20000"/>
          </a:bodyPr>
          <a:lstStyle/>
          <a:p>
            <a:pPr marL="285750" indent="-285750">
              <a:buFont typeface="Arial" panose="020B0604020202020204" pitchFamily="34" charset="0"/>
              <a:buChar char="•"/>
            </a:pPr>
            <a:r>
              <a:rPr lang="en-US" dirty="0"/>
              <a:t>Pretty much the same exact thing as Lambda except:</a:t>
            </a:r>
          </a:p>
          <a:p>
            <a:pPr marL="742950" lvl="1" indent="-285750">
              <a:buFont typeface="Arial" panose="020B0604020202020204" pitchFamily="34" charset="0"/>
              <a:buChar char="•"/>
            </a:pPr>
            <a:r>
              <a:rPr lang="en-US" dirty="0"/>
              <a:t>Not as comprehensive support over other GCP services, like AWS and Azure</a:t>
            </a:r>
          </a:p>
          <a:p>
            <a:pPr marL="742950" lvl="1" indent="-285750">
              <a:buFont typeface="Arial" panose="020B0604020202020204" pitchFamily="34" charset="0"/>
              <a:buChar char="•"/>
            </a:pPr>
            <a:r>
              <a:rPr lang="en-US" dirty="0"/>
              <a:t>Limited set of triggers (HTTP, GCS Events, and Pub/Sub Events)</a:t>
            </a:r>
          </a:p>
          <a:p>
            <a:pPr marL="742950" lvl="1" indent="-285750">
              <a:buFont typeface="Arial" panose="020B0604020202020204" pitchFamily="34" charset="0"/>
              <a:buChar char="•"/>
            </a:pPr>
            <a:r>
              <a:rPr lang="en-US" dirty="0"/>
              <a:t>Running on a schedule, means you must create a Cloud Scheduler job that writes to a Pub/Sub queue on a time interval, then set the Pub/Sub trigger for the function to execute</a:t>
            </a:r>
          </a:p>
          <a:p>
            <a:pPr marL="742950" lvl="1" indent="-285750">
              <a:buFont typeface="Arial" panose="020B0604020202020204" pitchFamily="34" charset="0"/>
              <a:buChar char="•"/>
            </a:pPr>
            <a:r>
              <a:rPr lang="en-US" dirty="0"/>
              <a:t>Supports a smaller list of languages (only C#, Java, </a:t>
            </a:r>
            <a:r>
              <a:rPr lang="en-US" dirty="0" err="1"/>
              <a:t>Javascript</a:t>
            </a:r>
            <a:r>
              <a:rPr lang="en-US" dirty="0"/>
              <a:t>, and Python)</a:t>
            </a:r>
          </a:p>
          <a:p>
            <a:pPr marL="742950" lvl="1" indent="-285750">
              <a:buFont typeface="Arial" panose="020B0604020202020204" pitchFamily="34" charset="0"/>
              <a:buChar char="•"/>
            </a:pPr>
            <a:r>
              <a:rPr lang="en-US" dirty="0"/>
              <a:t>Only supports asynchronous run</a:t>
            </a:r>
          </a:p>
          <a:p>
            <a:pPr marL="285750" indent="-285750">
              <a:buFont typeface="Arial" panose="020B0604020202020204" pitchFamily="34" charset="0"/>
              <a:buChar char="•"/>
            </a:pPr>
            <a:r>
              <a:rPr lang="en-US" b="1" dirty="0"/>
              <a:t>More Info:</a:t>
            </a:r>
            <a:r>
              <a:rPr lang="en-US" dirty="0"/>
              <a:t> </a:t>
            </a:r>
            <a:r>
              <a:rPr lang="en-US" sz="1100" dirty="0"/>
              <a:t>https://cloud.google.com/functions</a:t>
            </a:r>
            <a:endParaRPr lang="en-US" sz="800" dirty="0"/>
          </a:p>
        </p:txBody>
      </p:sp>
      <p:sp>
        <p:nvSpPr>
          <p:cNvPr id="10" name="TextBox 9">
            <a:extLst>
              <a:ext uri="{FF2B5EF4-FFF2-40B4-BE49-F238E27FC236}">
                <a16:creationId xmlns:a16="http://schemas.microsoft.com/office/drawing/2014/main" id="{08A2FD3F-8145-73B1-4B93-9C49814935C0}"/>
              </a:ext>
            </a:extLst>
          </p:cNvPr>
          <p:cNvSpPr txBox="1"/>
          <p:nvPr/>
        </p:nvSpPr>
        <p:spPr>
          <a:xfrm>
            <a:off x="277390" y="6302828"/>
            <a:ext cx="11637220" cy="338554"/>
          </a:xfrm>
          <a:prstGeom prst="rect">
            <a:avLst/>
          </a:prstGeom>
          <a:noFill/>
        </p:spPr>
        <p:txBody>
          <a:bodyPr wrap="square" rtlCol="0">
            <a:spAutoFit/>
          </a:bodyPr>
          <a:lstStyle/>
          <a:p>
            <a:pPr algn="ctr"/>
            <a:r>
              <a:rPr lang="en-US" sz="1600" b="1" dirty="0"/>
              <a:t>Note:</a:t>
            </a:r>
            <a:r>
              <a:rPr lang="en-US" sz="1600" dirty="0"/>
              <a:t> functions are meant for small pieces of code with quick execution times. Not an app replacement.</a:t>
            </a:r>
          </a:p>
        </p:txBody>
      </p:sp>
    </p:spTree>
    <p:extLst>
      <p:ext uri="{BB962C8B-B14F-4D97-AF65-F5344CB8AC3E}">
        <p14:creationId xmlns:p14="http://schemas.microsoft.com/office/powerpoint/2010/main" val="132230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
                                            <p:txEl>
                                              <p:pRg st="8" end="8"/>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588F-8D4D-533D-FF45-87AF685CB3D9}"/>
              </a:ext>
            </a:extLst>
          </p:cNvPr>
          <p:cNvSpPr>
            <a:spLocks noGrp="1"/>
          </p:cNvSpPr>
          <p:nvPr>
            <p:ph type="title"/>
          </p:nvPr>
        </p:nvSpPr>
        <p:spPr/>
        <p:txBody>
          <a:bodyPr/>
          <a:lstStyle/>
          <a:p>
            <a:r>
              <a:rPr lang="en-US" dirty="0"/>
              <a:t>Docker</a:t>
            </a:r>
          </a:p>
        </p:txBody>
      </p:sp>
      <p:sp>
        <p:nvSpPr>
          <p:cNvPr id="4" name="Text Placeholder 3">
            <a:extLst>
              <a:ext uri="{FF2B5EF4-FFF2-40B4-BE49-F238E27FC236}">
                <a16:creationId xmlns:a16="http://schemas.microsoft.com/office/drawing/2014/main" id="{32668E3B-80FF-3474-B049-A313CBDEC42A}"/>
              </a:ext>
            </a:extLst>
          </p:cNvPr>
          <p:cNvSpPr>
            <a:spLocks noGrp="1"/>
          </p:cNvSpPr>
          <p:nvPr>
            <p:ph type="body" idx="1"/>
          </p:nvPr>
        </p:nvSpPr>
        <p:spPr/>
        <p:txBody>
          <a:bodyPr/>
          <a:lstStyle/>
          <a:p>
            <a:pPr>
              <a:spcBef>
                <a:spcPts val="0"/>
              </a:spcBef>
            </a:pPr>
            <a:r>
              <a:rPr lang="en-US" sz="2000" dirty="0"/>
              <a:t>Amazon ECR </a:t>
            </a:r>
          </a:p>
          <a:p>
            <a:pPr>
              <a:spcBef>
                <a:spcPts val="0"/>
              </a:spcBef>
            </a:pPr>
            <a:r>
              <a:rPr lang="en-US" sz="1100" dirty="0"/>
              <a:t>(Elastic Container Registry)</a:t>
            </a:r>
          </a:p>
        </p:txBody>
      </p:sp>
      <p:sp>
        <p:nvSpPr>
          <p:cNvPr id="7" name="Text Placeholder 6">
            <a:extLst>
              <a:ext uri="{FF2B5EF4-FFF2-40B4-BE49-F238E27FC236}">
                <a16:creationId xmlns:a16="http://schemas.microsoft.com/office/drawing/2014/main" id="{4F0B89A4-F53C-157D-3D74-CFA7766472F5}"/>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Easily store share, and deploy your Docker containers</a:t>
            </a:r>
          </a:p>
          <a:p>
            <a:pPr marL="285750" indent="-285750">
              <a:buFont typeface="Arial" panose="020B0604020202020204" pitchFamily="34" charset="0"/>
              <a:buChar char="•"/>
            </a:pPr>
            <a:r>
              <a:rPr lang="en-US" dirty="0"/>
              <a:t>You can use GitHub Actions to build, version, and deploy to container registry upon code check-in. An easy way to do nightly builds</a:t>
            </a:r>
          </a:p>
          <a:p>
            <a:pPr marL="285750" indent="-285750">
              <a:buFont typeface="Arial" panose="020B0604020202020204" pitchFamily="34" charset="0"/>
              <a:buChar char="•"/>
            </a:pPr>
            <a:r>
              <a:rPr lang="en-US" b="1" dirty="0"/>
              <a:t>More Info: </a:t>
            </a:r>
            <a:r>
              <a:rPr lang="en-US" sz="1200" dirty="0"/>
              <a:t>https://aws.amazon.com/ecr/</a:t>
            </a:r>
          </a:p>
        </p:txBody>
      </p:sp>
      <p:sp>
        <p:nvSpPr>
          <p:cNvPr id="5" name="Text Placeholder 4">
            <a:extLst>
              <a:ext uri="{FF2B5EF4-FFF2-40B4-BE49-F238E27FC236}">
                <a16:creationId xmlns:a16="http://schemas.microsoft.com/office/drawing/2014/main" id="{3F0735A8-706B-5092-40A8-0FD910A2B1EB}"/>
              </a:ext>
            </a:extLst>
          </p:cNvPr>
          <p:cNvSpPr>
            <a:spLocks noGrp="1"/>
          </p:cNvSpPr>
          <p:nvPr>
            <p:ph type="body" sz="quarter" idx="3"/>
          </p:nvPr>
        </p:nvSpPr>
        <p:spPr/>
        <p:txBody>
          <a:bodyPr/>
          <a:lstStyle/>
          <a:p>
            <a:r>
              <a:rPr lang="en-US" sz="1800" dirty="0"/>
              <a:t>Azure Container Registry</a:t>
            </a:r>
          </a:p>
        </p:txBody>
      </p:sp>
      <p:sp>
        <p:nvSpPr>
          <p:cNvPr id="8" name="Text Placeholder 7">
            <a:extLst>
              <a:ext uri="{FF2B5EF4-FFF2-40B4-BE49-F238E27FC236}">
                <a16:creationId xmlns:a16="http://schemas.microsoft.com/office/drawing/2014/main" id="{41CCE2CF-902F-E5FE-81BF-27FAA5404DB0}"/>
              </a:ext>
            </a:extLst>
          </p:cNvPr>
          <p:cNvSpPr>
            <a:spLocks noGrp="1"/>
          </p:cNvSpPr>
          <p:nvPr>
            <p:ph type="body" sz="half" idx="16"/>
          </p:nvPr>
        </p:nvSpPr>
        <p:spPr/>
        <p:txBody>
          <a:bodyPr/>
          <a:lstStyle/>
          <a:p>
            <a:pPr marL="285750" indent="-285750">
              <a:buFont typeface="Arial" panose="020B0604020202020204" pitchFamily="34" charset="0"/>
              <a:buChar char="•"/>
            </a:pPr>
            <a:r>
              <a:rPr lang="en-US" dirty="0"/>
              <a:t>Pretty much the same thing as ECR</a:t>
            </a:r>
          </a:p>
          <a:p>
            <a:pPr marL="285750" indent="-285750">
              <a:buFont typeface="Arial" panose="020B0604020202020204" pitchFamily="34" charset="0"/>
              <a:buChar char="•"/>
            </a:pPr>
            <a:r>
              <a:rPr lang="en-US" b="1" dirty="0"/>
              <a:t>More Info: </a:t>
            </a:r>
            <a:r>
              <a:rPr lang="en-US" sz="1100" dirty="0"/>
              <a:t>https://azure.microsoft.com/en-us/products/container-registry/#overview</a:t>
            </a:r>
          </a:p>
        </p:txBody>
      </p:sp>
      <p:sp>
        <p:nvSpPr>
          <p:cNvPr id="6" name="Text Placeholder 5">
            <a:extLst>
              <a:ext uri="{FF2B5EF4-FFF2-40B4-BE49-F238E27FC236}">
                <a16:creationId xmlns:a16="http://schemas.microsoft.com/office/drawing/2014/main" id="{91CC8048-1046-DB0C-8345-8F5CC572C470}"/>
              </a:ext>
            </a:extLst>
          </p:cNvPr>
          <p:cNvSpPr>
            <a:spLocks noGrp="1"/>
          </p:cNvSpPr>
          <p:nvPr>
            <p:ph type="body" sz="quarter" idx="13"/>
          </p:nvPr>
        </p:nvSpPr>
        <p:spPr/>
        <p:txBody>
          <a:bodyPr/>
          <a:lstStyle/>
          <a:p>
            <a:r>
              <a:rPr lang="en-US" sz="2000" dirty="0"/>
              <a:t>GCP Container Registry</a:t>
            </a:r>
          </a:p>
        </p:txBody>
      </p:sp>
      <p:sp>
        <p:nvSpPr>
          <p:cNvPr id="9" name="Text Placeholder 8">
            <a:extLst>
              <a:ext uri="{FF2B5EF4-FFF2-40B4-BE49-F238E27FC236}">
                <a16:creationId xmlns:a16="http://schemas.microsoft.com/office/drawing/2014/main" id="{05D3ECB6-B557-30C0-F6B8-379B19B201F3}"/>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Pretty much the same thing as ECR</a:t>
            </a:r>
          </a:p>
          <a:p>
            <a:pPr marL="285750" indent="-285750">
              <a:buFont typeface="Arial" panose="020B0604020202020204" pitchFamily="34" charset="0"/>
              <a:buChar char="•"/>
            </a:pPr>
            <a:r>
              <a:rPr lang="en-US" b="1" dirty="0"/>
              <a:t>More Info: </a:t>
            </a:r>
            <a:r>
              <a:rPr lang="en-US" sz="1100" dirty="0"/>
              <a:t>https://cloud.google.com/container-registry</a:t>
            </a:r>
          </a:p>
        </p:txBody>
      </p:sp>
    </p:spTree>
    <p:extLst>
      <p:ext uri="{BB962C8B-B14F-4D97-AF65-F5344CB8AC3E}">
        <p14:creationId xmlns:p14="http://schemas.microsoft.com/office/powerpoint/2010/main" val="406583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3DE6BA-1BC2-C5E8-2856-7EBA326169AF}"/>
              </a:ext>
            </a:extLst>
          </p:cNvPr>
          <p:cNvSpPr>
            <a:spLocks noGrp="1"/>
          </p:cNvSpPr>
          <p:nvPr>
            <p:ph type="title"/>
          </p:nvPr>
        </p:nvSpPr>
        <p:spPr/>
        <p:txBody>
          <a:bodyPr/>
          <a:lstStyle/>
          <a:p>
            <a:r>
              <a:rPr lang="en-US" dirty="0"/>
              <a:t>How Docker Container Works</a:t>
            </a:r>
          </a:p>
        </p:txBody>
      </p:sp>
      <p:pic>
        <p:nvPicPr>
          <p:cNvPr id="12" name="Picture 11">
            <a:extLst>
              <a:ext uri="{FF2B5EF4-FFF2-40B4-BE49-F238E27FC236}">
                <a16:creationId xmlns:a16="http://schemas.microsoft.com/office/drawing/2014/main" id="{813A6AF2-A339-9819-3F07-1C15CBC1818D}"/>
              </a:ext>
            </a:extLst>
          </p:cNvPr>
          <p:cNvPicPr>
            <a:picLocks noChangeAspect="1"/>
          </p:cNvPicPr>
          <p:nvPr/>
        </p:nvPicPr>
        <p:blipFill>
          <a:blip r:embed="rId2"/>
          <a:stretch>
            <a:fillRect/>
          </a:stretch>
        </p:blipFill>
        <p:spPr>
          <a:xfrm>
            <a:off x="1599810" y="2905638"/>
            <a:ext cx="8992379" cy="2812024"/>
          </a:xfrm>
          <a:prstGeom prst="rect">
            <a:avLst/>
          </a:prstGeom>
        </p:spPr>
      </p:pic>
    </p:spTree>
    <p:extLst>
      <p:ext uri="{BB962C8B-B14F-4D97-AF65-F5344CB8AC3E}">
        <p14:creationId xmlns:p14="http://schemas.microsoft.com/office/powerpoint/2010/main" val="2711306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Me</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43852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585B-0921-C000-68A0-EC83C31C61E8}"/>
              </a:ext>
            </a:extLst>
          </p:cNvPr>
          <p:cNvSpPr>
            <a:spLocks noGrp="1"/>
          </p:cNvSpPr>
          <p:nvPr>
            <p:ph type="title"/>
          </p:nvPr>
        </p:nvSpPr>
        <p:spPr/>
        <p:txBody>
          <a:bodyPr/>
          <a:lstStyle/>
          <a:p>
            <a:r>
              <a:rPr lang="en-US" dirty="0"/>
              <a:t>Kubernetes</a:t>
            </a:r>
          </a:p>
        </p:txBody>
      </p:sp>
      <p:sp>
        <p:nvSpPr>
          <p:cNvPr id="4" name="Text Placeholder 3">
            <a:extLst>
              <a:ext uri="{FF2B5EF4-FFF2-40B4-BE49-F238E27FC236}">
                <a16:creationId xmlns:a16="http://schemas.microsoft.com/office/drawing/2014/main" id="{B17CF49D-FDC6-C5F7-E537-D7528B98F665}"/>
              </a:ext>
            </a:extLst>
          </p:cNvPr>
          <p:cNvSpPr>
            <a:spLocks noGrp="1"/>
          </p:cNvSpPr>
          <p:nvPr>
            <p:ph type="body" idx="1"/>
          </p:nvPr>
        </p:nvSpPr>
        <p:spPr/>
        <p:txBody>
          <a:bodyPr/>
          <a:lstStyle/>
          <a:p>
            <a:pPr>
              <a:spcBef>
                <a:spcPts val="0"/>
              </a:spcBef>
            </a:pPr>
            <a:r>
              <a:rPr lang="en-US" sz="2000" dirty="0"/>
              <a:t>AWS EKS</a:t>
            </a:r>
          </a:p>
          <a:p>
            <a:pPr>
              <a:spcBef>
                <a:spcPts val="0"/>
              </a:spcBef>
            </a:pPr>
            <a:r>
              <a:rPr lang="en-US" sz="1100" dirty="0"/>
              <a:t>(Elastic Kubernetes Service)</a:t>
            </a:r>
          </a:p>
        </p:txBody>
      </p:sp>
      <p:sp>
        <p:nvSpPr>
          <p:cNvPr id="7" name="Text Placeholder 6">
            <a:extLst>
              <a:ext uri="{FF2B5EF4-FFF2-40B4-BE49-F238E27FC236}">
                <a16:creationId xmlns:a16="http://schemas.microsoft.com/office/drawing/2014/main" id="{18E323F6-205D-D970-78BB-29A5612289E2}"/>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Managed Kubernetes engine</a:t>
            </a:r>
          </a:p>
          <a:p>
            <a:pPr marL="742950" lvl="1" indent="-285750">
              <a:buFont typeface="Arial" panose="020B0604020202020204" pitchFamily="34" charset="0"/>
              <a:buChar char="•"/>
            </a:pPr>
            <a:r>
              <a:rPr lang="en-US" dirty="0"/>
              <a:t>Kubernetes, also known as K8s, is an open-source system for automating deployment, scaling, and management of containerized applications. (https://kubernetes.io/)</a:t>
            </a:r>
          </a:p>
          <a:p>
            <a:pPr marL="285750" indent="-285750">
              <a:buFont typeface="Arial" panose="020B0604020202020204" pitchFamily="34" charset="0"/>
              <a:buChar char="•"/>
            </a:pPr>
            <a:r>
              <a:rPr lang="en-US" b="1" dirty="0"/>
              <a:t>More Info:</a:t>
            </a:r>
            <a:r>
              <a:rPr lang="en-US" dirty="0"/>
              <a:t> </a:t>
            </a:r>
            <a:r>
              <a:rPr lang="en-US" sz="1200" dirty="0"/>
              <a:t>https://aws.amazon.com/eks/</a:t>
            </a:r>
          </a:p>
        </p:txBody>
      </p:sp>
      <p:sp>
        <p:nvSpPr>
          <p:cNvPr id="5" name="Text Placeholder 4">
            <a:extLst>
              <a:ext uri="{FF2B5EF4-FFF2-40B4-BE49-F238E27FC236}">
                <a16:creationId xmlns:a16="http://schemas.microsoft.com/office/drawing/2014/main" id="{0AB45655-0142-3AE5-8CE8-BB0DD851B6E4}"/>
              </a:ext>
            </a:extLst>
          </p:cNvPr>
          <p:cNvSpPr>
            <a:spLocks noGrp="1"/>
          </p:cNvSpPr>
          <p:nvPr>
            <p:ph type="body" sz="quarter" idx="3"/>
          </p:nvPr>
        </p:nvSpPr>
        <p:spPr/>
        <p:txBody>
          <a:bodyPr/>
          <a:lstStyle/>
          <a:p>
            <a:r>
              <a:rPr lang="en-US" sz="1900" dirty="0"/>
              <a:t>Azure Kubernetes Service</a:t>
            </a:r>
          </a:p>
        </p:txBody>
      </p:sp>
      <p:sp>
        <p:nvSpPr>
          <p:cNvPr id="8" name="Text Placeholder 7">
            <a:extLst>
              <a:ext uri="{FF2B5EF4-FFF2-40B4-BE49-F238E27FC236}">
                <a16:creationId xmlns:a16="http://schemas.microsoft.com/office/drawing/2014/main" id="{879AED3A-5139-D1F3-FAB3-912517DB7C33}"/>
              </a:ext>
            </a:extLst>
          </p:cNvPr>
          <p:cNvSpPr>
            <a:spLocks noGrp="1"/>
          </p:cNvSpPr>
          <p:nvPr>
            <p:ph type="body" sz="half" idx="16"/>
          </p:nvPr>
        </p:nvSpPr>
        <p:spPr/>
        <p:txBody>
          <a:bodyPr/>
          <a:lstStyle/>
          <a:p>
            <a:pPr marL="285750" indent="-285750">
              <a:buFont typeface="Arial" panose="020B0604020202020204" pitchFamily="34" charset="0"/>
              <a:buChar char="•"/>
            </a:pPr>
            <a:r>
              <a:rPr lang="en-US" dirty="0"/>
              <a:t>Pretty much the same as EKS</a:t>
            </a:r>
          </a:p>
          <a:p>
            <a:pPr marL="285750" indent="-285750">
              <a:buFont typeface="Arial" panose="020B0604020202020204" pitchFamily="34" charset="0"/>
              <a:buChar char="•"/>
            </a:pPr>
            <a:r>
              <a:rPr lang="en-US" b="1" dirty="0"/>
              <a:t>More Info: </a:t>
            </a:r>
            <a:r>
              <a:rPr lang="en-US" sz="1100" dirty="0"/>
              <a:t>https://azure.microsoft.com/en-us/products/kubernetes-service/#overview</a:t>
            </a:r>
          </a:p>
          <a:p>
            <a:endParaRPr lang="en-US" dirty="0"/>
          </a:p>
        </p:txBody>
      </p:sp>
      <p:sp>
        <p:nvSpPr>
          <p:cNvPr id="6" name="Text Placeholder 5">
            <a:extLst>
              <a:ext uri="{FF2B5EF4-FFF2-40B4-BE49-F238E27FC236}">
                <a16:creationId xmlns:a16="http://schemas.microsoft.com/office/drawing/2014/main" id="{76A85760-BF10-9CBF-F073-8959285FC218}"/>
              </a:ext>
            </a:extLst>
          </p:cNvPr>
          <p:cNvSpPr>
            <a:spLocks noGrp="1"/>
          </p:cNvSpPr>
          <p:nvPr>
            <p:ph type="body" sz="quarter" idx="13"/>
          </p:nvPr>
        </p:nvSpPr>
        <p:spPr/>
        <p:txBody>
          <a:bodyPr/>
          <a:lstStyle/>
          <a:p>
            <a:pPr>
              <a:spcBef>
                <a:spcPts val="0"/>
              </a:spcBef>
            </a:pPr>
            <a:r>
              <a:rPr lang="en-US" sz="2000" dirty="0"/>
              <a:t>GKE</a:t>
            </a:r>
          </a:p>
          <a:p>
            <a:pPr>
              <a:spcBef>
                <a:spcPts val="0"/>
              </a:spcBef>
            </a:pPr>
            <a:r>
              <a:rPr lang="en-US" sz="1100" dirty="0"/>
              <a:t>(Google Kubernetes Engine)</a:t>
            </a:r>
          </a:p>
        </p:txBody>
      </p:sp>
      <p:sp>
        <p:nvSpPr>
          <p:cNvPr id="9" name="Text Placeholder 8">
            <a:extLst>
              <a:ext uri="{FF2B5EF4-FFF2-40B4-BE49-F238E27FC236}">
                <a16:creationId xmlns:a16="http://schemas.microsoft.com/office/drawing/2014/main" id="{AFA4D1BB-5D5C-885F-F905-5503A0E970CD}"/>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Pretty much the same as EKS</a:t>
            </a:r>
          </a:p>
          <a:p>
            <a:pPr marL="285750" indent="-285750">
              <a:buFont typeface="Arial" panose="020B0604020202020204" pitchFamily="34" charset="0"/>
              <a:buChar char="•"/>
            </a:pPr>
            <a:r>
              <a:rPr lang="en-US" b="1" dirty="0"/>
              <a:t>More Info:</a:t>
            </a:r>
            <a:r>
              <a:rPr lang="en-US" dirty="0"/>
              <a:t> </a:t>
            </a:r>
            <a:r>
              <a:rPr lang="en-US" sz="950" dirty="0"/>
              <a:t>https://cloud.google.com/kubernetes-engine</a:t>
            </a:r>
          </a:p>
        </p:txBody>
      </p:sp>
      <p:sp>
        <p:nvSpPr>
          <p:cNvPr id="10" name="TextBox 9">
            <a:extLst>
              <a:ext uri="{FF2B5EF4-FFF2-40B4-BE49-F238E27FC236}">
                <a16:creationId xmlns:a16="http://schemas.microsoft.com/office/drawing/2014/main" id="{928741B0-5140-B74C-972A-2BCAEB87A5FF}"/>
              </a:ext>
            </a:extLst>
          </p:cNvPr>
          <p:cNvSpPr txBox="1"/>
          <p:nvPr/>
        </p:nvSpPr>
        <p:spPr>
          <a:xfrm>
            <a:off x="434176" y="6236572"/>
            <a:ext cx="11558279" cy="477054"/>
          </a:xfrm>
          <a:prstGeom prst="rect">
            <a:avLst/>
          </a:prstGeom>
          <a:noFill/>
        </p:spPr>
        <p:txBody>
          <a:bodyPr wrap="square" rtlCol="0">
            <a:spAutoFit/>
          </a:bodyPr>
          <a:lstStyle/>
          <a:p>
            <a:pPr algn="ctr"/>
            <a:r>
              <a:rPr lang="en-US" sz="1400" b="1" dirty="0"/>
              <a:t>Note:</a:t>
            </a:r>
            <a:r>
              <a:rPr lang="en-US" sz="1400" dirty="0"/>
              <a:t> For the features I use daily I don’t notice a difference between them. For more comprehensive comparison check out</a:t>
            </a:r>
          </a:p>
          <a:p>
            <a:pPr algn="ctr"/>
            <a:r>
              <a:rPr lang="en-US" sz="1100" dirty="0"/>
              <a:t>https://acloudguru.com/blog/engineering/aks-vs-eks-vs-gke-managed-kubernetes-services-compared</a:t>
            </a:r>
          </a:p>
        </p:txBody>
      </p:sp>
    </p:spTree>
    <p:extLst>
      <p:ext uri="{BB962C8B-B14F-4D97-AF65-F5344CB8AC3E}">
        <p14:creationId xmlns:p14="http://schemas.microsoft.com/office/powerpoint/2010/main" val="208716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A333-3F4A-0081-4765-83B1E47789DE}"/>
              </a:ext>
            </a:extLst>
          </p:cNvPr>
          <p:cNvSpPr>
            <a:spLocks noGrp="1"/>
          </p:cNvSpPr>
          <p:nvPr>
            <p:ph type="title"/>
          </p:nvPr>
        </p:nvSpPr>
        <p:spPr/>
        <p:txBody>
          <a:bodyPr/>
          <a:lstStyle/>
          <a:p>
            <a:r>
              <a:rPr lang="en-US" dirty="0"/>
              <a:t>File Storage</a:t>
            </a:r>
          </a:p>
        </p:txBody>
      </p:sp>
      <p:sp>
        <p:nvSpPr>
          <p:cNvPr id="4" name="Text Placeholder 3">
            <a:extLst>
              <a:ext uri="{FF2B5EF4-FFF2-40B4-BE49-F238E27FC236}">
                <a16:creationId xmlns:a16="http://schemas.microsoft.com/office/drawing/2014/main" id="{D9630AFA-0C1D-1505-8CB5-F2AF59C0C3D5}"/>
              </a:ext>
            </a:extLst>
          </p:cNvPr>
          <p:cNvSpPr>
            <a:spLocks noGrp="1"/>
          </p:cNvSpPr>
          <p:nvPr>
            <p:ph type="body" idx="1"/>
          </p:nvPr>
        </p:nvSpPr>
        <p:spPr/>
        <p:txBody>
          <a:bodyPr/>
          <a:lstStyle/>
          <a:p>
            <a:pPr>
              <a:spcBef>
                <a:spcPts val="0"/>
              </a:spcBef>
            </a:pPr>
            <a:r>
              <a:rPr lang="en-US" sz="2000" dirty="0"/>
              <a:t>AWS S3</a:t>
            </a:r>
          </a:p>
          <a:p>
            <a:pPr>
              <a:spcBef>
                <a:spcPts val="0"/>
              </a:spcBef>
            </a:pPr>
            <a:r>
              <a:rPr lang="en-US" sz="1300" dirty="0"/>
              <a:t>(Simple Storage Service)</a:t>
            </a:r>
          </a:p>
        </p:txBody>
      </p:sp>
      <p:sp>
        <p:nvSpPr>
          <p:cNvPr id="7" name="Text Placeholder 6">
            <a:extLst>
              <a:ext uri="{FF2B5EF4-FFF2-40B4-BE49-F238E27FC236}">
                <a16:creationId xmlns:a16="http://schemas.microsoft.com/office/drawing/2014/main" id="{69D2781E-F928-ABBF-A906-F73BD0A5813C}"/>
              </a:ext>
            </a:extLst>
          </p:cNvPr>
          <p:cNvSpPr>
            <a:spLocks noGrp="1"/>
          </p:cNvSpPr>
          <p:nvPr>
            <p:ph type="body" sz="half" idx="15"/>
          </p:nvPr>
        </p:nvSpPr>
        <p:spPr/>
        <p:txBody>
          <a:bodyPr>
            <a:normAutofit fontScale="70000" lnSpcReduction="20000"/>
          </a:bodyPr>
          <a:lstStyle/>
          <a:p>
            <a:pPr marL="285750" indent="-285750">
              <a:buFont typeface="Arial" panose="020B0604020202020204" pitchFamily="34" charset="0"/>
              <a:buChar char="•"/>
            </a:pPr>
            <a:r>
              <a:rPr lang="en-US" dirty="0"/>
              <a:t>Object Storage Service with scalability, data availability, security, and performance built-in</a:t>
            </a:r>
          </a:p>
          <a:p>
            <a:pPr marL="285750" indent="-285750">
              <a:buFont typeface="Arial" panose="020B0604020202020204" pitchFamily="34" charset="0"/>
              <a:buChar char="•"/>
            </a:pPr>
            <a:r>
              <a:rPr lang="en-US" dirty="0"/>
              <a:t>Bucket names must be globally unique</a:t>
            </a:r>
          </a:p>
          <a:p>
            <a:pPr marL="285750" indent="-285750">
              <a:buFont typeface="Arial" panose="020B0604020202020204" pitchFamily="34" charset="0"/>
              <a:buChar char="•"/>
            </a:pPr>
            <a:r>
              <a:rPr lang="en-US" dirty="0"/>
              <a:t>Folders are first class citizens, so it acts like more of a true File System</a:t>
            </a:r>
          </a:p>
          <a:p>
            <a:pPr marL="285750" indent="-285750">
              <a:buFont typeface="Arial" panose="020B0604020202020204" pitchFamily="34" charset="0"/>
              <a:buChar char="•"/>
            </a:pPr>
            <a:r>
              <a:rPr lang="en-US" dirty="0"/>
              <a:t>Uses the bucket, folder, file layout</a:t>
            </a:r>
          </a:p>
          <a:p>
            <a:pPr marL="285750" indent="-285750">
              <a:buFont typeface="Arial" panose="020B0604020202020204" pitchFamily="34" charset="0"/>
              <a:buChar char="•"/>
            </a:pPr>
            <a:r>
              <a:rPr lang="en-US" dirty="0"/>
              <a:t>Unlimited size buckets (file count and size)</a:t>
            </a:r>
          </a:p>
          <a:p>
            <a:pPr marL="285750" indent="-285750">
              <a:buFont typeface="Arial" panose="020B0604020202020204" pitchFamily="34" charset="0"/>
              <a:buChar char="•"/>
            </a:pPr>
            <a:r>
              <a:rPr lang="en-US" dirty="0"/>
              <a:t>Can store blobs in addition to files</a:t>
            </a:r>
          </a:p>
          <a:p>
            <a:pPr marL="285750" indent="-285750">
              <a:buFont typeface="Arial" panose="020B0604020202020204" pitchFamily="34" charset="0"/>
              <a:buChar char="•"/>
            </a:pPr>
            <a:r>
              <a:rPr lang="en-US" dirty="0"/>
              <a:t>Files get unique name denoting path like file system but prefixed with </a:t>
            </a:r>
            <a:r>
              <a:rPr lang="en-US" b="1" i="1" dirty="0"/>
              <a:t>s3:// </a:t>
            </a:r>
            <a:r>
              <a:rPr lang="en-US" dirty="0"/>
              <a:t>instead of </a:t>
            </a:r>
            <a:r>
              <a:rPr lang="en-US" b="1" i="1" dirty="0"/>
              <a:t>c:/</a:t>
            </a:r>
          </a:p>
          <a:p>
            <a:pPr lvl="1"/>
            <a:r>
              <a:rPr lang="en-US" dirty="0"/>
              <a:t>s3://bucket_name/some_path/to_file/filename.txt</a:t>
            </a:r>
          </a:p>
          <a:p>
            <a:pPr marL="285750" indent="-285750">
              <a:buFont typeface="Arial" panose="020B0604020202020204" pitchFamily="34" charset="0"/>
              <a:buChar char="•"/>
            </a:pPr>
            <a:r>
              <a:rPr lang="en-US" b="1" dirty="0"/>
              <a:t>More Info: </a:t>
            </a:r>
            <a:r>
              <a:rPr lang="en-US" sz="1100" dirty="0"/>
              <a:t>https://aws.amazon.com/s3/</a:t>
            </a:r>
          </a:p>
        </p:txBody>
      </p:sp>
      <p:sp>
        <p:nvSpPr>
          <p:cNvPr id="5" name="Text Placeholder 4">
            <a:extLst>
              <a:ext uri="{FF2B5EF4-FFF2-40B4-BE49-F238E27FC236}">
                <a16:creationId xmlns:a16="http://schemas.microsoft.com/office/drawing/2014/main" id="{154F1577-D743-5216-3516-4C198FA2013F}"/>
              </a:ext>
            </a:extLst>
          </p:cNvPr>
          <p:cNvSpPr>
            <a:spLocks noGrp="1"/>
          </p:cNvSpPr>
          <p:nvPr>
            <p:ph type="body" sz="quarter" idx="3"/>
          </p:nvPr>
        </p:nvSpPr>
        <p:spPr/>
        <p:txBody>
          <a:bodyPr/>
          <a:lstStyle/>
          <a:p>
            <a:r>
              <a:rPr lang="en-US" dirty="0"/>
              <a:t>Azure Blob Storage</a:t>
            </a:r>
          </a:p>
        </p:txBody>
      </p:sp>
      <p:sp>
        <p:nvSpPr>
          <p:cNvPr id="8" name="Text Placeholder 7">
            <a:extLst>
              <a:ext uri="{FF2B5EF4-FFF2-40B4-BE49-F238E27FC236}">
                <a16:creationId xmlns:a16="http://schemas.microsoft.com/office/drawing/2014/main" id="{53D529A6-05E6-C42C-21B7-F89B84565932}"/>
              </a:ext>
            </a:extLst>
          </p:cNvPr>
          <p:cNvSpPr>
            <a:spLocks noGrp="1"/>
          </p:cNvSpPr>
          <p:nvPr>
            <p:ph type="body" sz="half" idx="16"/>
          </p:nvPr>
        </p:nvSpPr>
        <p:spPr/>
        <p:txBody>
          <a:bodyPr>
            <a:normAutofit fontScale="62500" lnSpcReduction="20000"/>
          </a:bodyPr>
          <a:lstStyle/>
          <a:p>
            <a:pPr marL="285750" indent="-285750">
              <a:buFont typeface="Arial" panose="020B0604020202020204" pitchFamily="34" charset="0"/>
              <a:buChar char="•"/>
            </a:pPr>
            <a:r>
              <a:rPr lang="en-US" dirty="0"/>
              <a:t>Object Storage Service with scalability, data availability, security, and performance built-in</a:t>
            </a:r>
          </a:p>
          <a:p>
            <a:pPr marL="285750" indent="-285750">
              <a:buFont typeface="Arial" panose="020B0604020202020204" pitchFamily="34" charset="0"/>
              <a:buChar char="•"/>
            </a:pPr>
            <a:r>
              <a:rPr lang="en-US" dirty="0"/>
              <a:t>Bucket names must be globally unique</a:t>
            </a:r>
          </a:p>
          <a:p>
            <a:pPr marL="285750" indent="-285750">
              <a:buFont typeface="Arial" panose="020B0604020202020204" pitchFamily="34" charset="0"/>
              <a:buChar char="•"/>
            </a:pPr>
            <a:r>
              <a:rPr lang="en-US" dirty="0"/>
              <a:t>Folders are first class citizens, so it acts like more of a true File System</a:t>
            </a:r>
          </a:p>
          <a:p>
            <a:pPr marL="285750" indent="-285750">
              <a:buFont typeface="Arial" panose="020B0604020202020204" pitchFamily="34" charset="0"/>
              <a:buChar char="•"/>
            </a:pPr>
            <a:r>
              <a:rPr lang="en-US" dirty="0"/>
              <a:t>Uses the container, folder, file layout</a:t>
            </a:r>
          </a:p>
          <a:p>
            <a:pPr marL="285750" indent="-285750">
              <a:buFont typeface="Arial" panose="020B0604020202020204" pitchFamily="34" charset="0"/>
              <a:buChar char="•"/>
            </a:pPr>
            <a:r>
              <a:rPr lang="en-US" dirty="0"/>
              <a:t>5PB storage account limit, no blob count limit</a:t>
            </a:r>
          </a:p>
          <a:p>
            <a:pPr marL="285750" indent="-285750">
              <a:buFont typeface="Arial" panose="020B0604020202020204" pitchFamily="34" charset="0"/>
              <a:buChar char="•"/>
            </a:pPr>
            <a:r>
              <a:rPr lang="en-US" dirty="0"/>
              <a:t>Older but much lower cost option than Azure Files</a:t>
            </a:r>
          </a:p>
          <a:p>
            <a:pPr marL="285750" indent="-285750">
              <a:buFont typeface="Arial" panose="020B0604020202020204" pitchFamily="34" charset="0"/>
              <a:buChar char="•"/>
            </a:pPr>
            <a:r>
              <a:rPr lang="en-US" dirty="0"/>
              <a:t>Can store blobs in addition to files</a:t>
            </a:r>
          </a:p>
          <a:p>
            <a:pPr marL="285750" indent="-285750">
              <a:buFont typeface="Arial" panose="020B0604020202020204" pitchFamily="34" charset="0"/>
              <a:buChar char="•"/>
            </a:pPr>
            <a:r>
              <a:rPr lang="en-US" dirty="0"/>
              <a:t>Files get unique URL’s instead of paths e.g. https://korztest.blob.core.windows.net/blobtest/myFiles/moreFiles/myFile.txt</a:t>
            </a:r>
          </a:p>
          <a:p>
            <a:pPr marL="285750" indent="-285750">
              <a:buFont typeface="Arial" panose="020B0604020202020204" pitchFamily="34" charset="0"/>
              <a:buChar char="•"/>
            </a:pPr>
            <a:r>
              <a:rPr lang="en-US" b="1" dirty="0"/>
              <a:t>More Info:</a:t>
            </a:r>
            <a:r>
              <a:rPr lang="en-US" dirty="0"/>
              <a:t> https://azure.microsoft.com/en-us/products/storage/blobs/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Text Placeholder 5">
            <a:extLst>
              <a:ext uri="{FF2B5EF4-FFF2-40B4-BE49-F238E27FC236}">
                <a16:creationId xmlns:a16="http://schemas.microsoft.com/office/drawing/2014/main" id="{6D9CB2EB-A332-07D7-A3FA-A57607564845}"/>
              </a:ext>
            </a:extLst>
          </p:cNvPr>
          <p:cNvSpPr>
            <a:spLocks noGrp="1"/>
          </p:cNvSpPr>
          <p:nvPr>
            <p:ph type="body" sz="quarter" idx="13"/>
          </p:nvPr>
        </p:nvSpPr>
        <p:spPr/>
        <p:txBody>
          <a:bodyPr/>
          <a:lstStyle/>
          <a:p>
            <a:pPr>
              <a:spcBef>
                <a:spcPts val="0"/>
              </a:spcBef>
            </a:pPr>
            <a:r>
              <a:rPr lang="en-US" sz="2000" dirty="0"/>
              <a:t>GCS</a:t>
            </a:r>
          </a:p>
          <a:p>
            <a:pPr>
              <a:spcBef>
                <a:spcPts val="0"/>
              </a:spcBef>
            </a:pPr>
            <a:r>
              <a:rPr lang="en-US" sz="1300" dirty="0"/>
              <a:t>(Google Cloud Storage)</a:t>
            </a:r>
          </a:p>
        </p:txBody>
      </p:sp>
      <p:sp>
        <p:nvSpPr>
          <p:cNvPr id="9" name="Text Placeholder 8">
            <a:extLst>
              <a:ext uri="{FF2B5EF4-FFF2-40B4-BE49-F238E27FC236}">
                <a16:creationId xmlns:a16="http://schemas.microsoft.com/office/drawing/2014/main" id="{37C70347-64B1-11EA-4636-8754EE44D872}"/>
              </a:ext>
            </a:extLst>
          </p:cNvPr>
          <p:cNvSpPr>
            <a:spLocks noGrp="1"/>
          </p:cNvSpPr>
          <p:nvPr>
            <p:ph type="body" sz="half" idx="17"/>
          </p:nvPr>
        </p:nvSpPr>
        <p:spPr/>
        <p:txBody>
          <a:bodyPr>
            <a:normAutofit fontScale="62500" lnSpcReduction="20000"/>
          </a:bodyPr>
          <a:lstStyle/>
          <a:p>
            <a:pPr marL="285750" indent="-285750">
              <a:buFont typeface="Arial" panose="020B0604020202020204" pitchFamily="34" charset="0"/>
              <a:buChar char="•"/>
            </a:pPr>
            <a:r>
              <a:rPr lang="en-US" dirty="0"/>
              <a:t>Object Storage Service with scalability, data availability, security, and performance built-in</a:t>
            </a:r>
          </a:p>
          <a:p>
            <a:pPr marL="285750" indent="-285750">
              <a:buFont typeface="Arial" panose="020B0604020202020204" pitchFamily="34" charset="0"/>
              <a:buChar char="•"/>
            </a:pPr>
            <a:r>
              <a:rPr lang="en-US" dirty="0"/>
              <a:t>No real concept of a folder, so if a folder is emptied it is deleted</a:t>
            </a:r>
          </a:p>
          <a:p>
            <a:pPr marL="285750" indent="-285750">
              <a:buFont typeface="Arial" panose="020B0604020202020204" pitchFamily="34" charset="0"/>
              <a:buChar char="•"/>
            </a:pPr>
            <a:r>
              <a:rPr lang="en-US" dirty="0"/>
              <a:t>Uses blob layout where anything within a bucket is a blob, so folders would just be a blob with blobs</a:t>
            </a:r>
          </a:p>
          <a:p>
            <a:pPr marL="285750" indent="-285750">
              <a:buFont typeface="Arial" panose="020B0604020202020204" pitchFamily="34" charset="0"/>
              <a:buChar char="•"/>
            </a:pPr>
            <a:r>
              <a:rPr lang="en-US" dirty="0"/>
              <a:t>Unlimited size buckets (file count and size)</a:t>
            </a:r>
          </a:p>
          <a:p>
            <a:pPr marL="285750" indent="-285750">
              <a:buFont typeface="Arial" panose="020B0604020202020204" pitchFamily="34" charset="0"/>
              <a:buChar char="•"/>
            </a:pPr>
            <a:r>
              <a:rPr lang="en-US" dirty="0"/>
              <a:t>Not sure if it can store blobs in addition to files</a:t>
            </a:r>
          </a:p>
          <a:p>
            <a:pPr marL="285750" indent="-285750">
              <a:buFont typeface="Arial" panose="020B0604020202020204" pitchFamily="34" charset="0"/>
              <a:buChar char="•"/>
            </a:pPr>
            <a:r>
              <a:rPr lang="en-US" dirty="0"/>
              <a:t>Files get unique name denoting path like file system but prefixed with </a:t>
            </a:r>
            <a:r>
              <a:rPr lang="en-US" b="1" i="1" dirty="0"/>
              <a:t>gs3:// </a:t>
            </a:r>
            <a:r>
              <a:rPr lang="en-US" dirty="0"/>
              <a:t>instead of </a:t>
            </a:r>
            <a:r>
              <a:rPr lang="en-US" b="1" i="1" dirty="0"/>
              <a:t>c:/</a:t>
            </a:r>
          </a:p>
          <a:p>
            <a:pPr lvl="1"/>
            <a:r>
              <a:rPr lang="en-US" dirty="0"/>
              <a:t>gs://bucket_name/some_path/to_file/filename.txt</a:t>
            </a:r>
          </a:p>
          <a:p>
            <a:pPr marL="285750" indent="-285750">
              <a:buFont typeface="Arial" panose="020B0604020202020204" pitchFamily="34" charset="0"/>
              <a:buChar char="•"/>
            </a:pPr>
            <a:r>
              <a:rPr lang="en-US" b="1" dirty="0"/>
              <a:t>More Info: </a:t>
            </a:r>
            <a:r>
              <a:rPr lang="en-US" dirty="0"/>
              <a:t>https://cloud.google.com/storage</a:t>
            </a:r>
          </a:p>
        </p:txBody>
      </p:sp>
    </p:spTree>
    <p:extLst>
      <p:ext uri="{BB962C8B-B14F-4D97-AF65-F5344CB8AC3E}">
        <p14:creationId xmlns:p14="http://schemas.microsoft.com/office/powerpoint/2010/main" val="229952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
                                            <p:txEl>
                                              <p:pRg st="5" end="5"/>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
                                            <p:txEl>
                                              <p:pRg st="8" end="8"/>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
                                            <p:txEl>
                                              <p:pRg st="8" end="8"/>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uiExpand="1" build="p"/>
      <p:bldP spid="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Traditional Relational Databases</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pPr>
              <a:spcBef>
                <a:spcPts val="0"/>
              </a:spcBef>
            </a:pPr>
            <a:r>
              <a:rPr lang="en-US" sz="2000" dirty="0"/>
              <a:t>AWS RDS</a:t>
            </a:r>
          </a:p>
          <a:p>
            <a:pPr>
              <a:spcBef>
                <a:spcPts val="0"/>
              </a:spcBef>
            </a:pPr>
            <a:r>
              <a:rPr lang="en-US" sz="1300" dirty="0"/>
              <a:t>(Relational Database Service)</a:t>
            </a:r>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Fully managed relational database for MySQL, MariaDB, PostgreSQL, Oracle, and SQL Server.</a:t>
            </a:r>
          </a:p>
          <a:p>
            <a:pPr marL="285750" indent="-285750">
              <a:buFont typeface="Arial" panose="020B0604020202020204" pitchFamily="34" charset="0"/>
              <a:buChar char="•"/>
            </a:pPr>
            <a:r>
              <a:rPr lang="en-US" b="1" dirty="0"/>
              <a:t>More Info:</a:t>
            </a:r>
            <a:r>
              <a:rPr lang="en-US" dirty="0"/>
              <a:t> </a:t>
            </a:r>
            <a:r>
              <a:rPr lang="en-US" sz="1200" dirty="0"/>
              <a:t>https://aws.amazon.com/rds/</a:t>
            </a:r>
          </a:p>
          <a:p>
            <a:endParaRPr lang="en-US" dirty="0"/>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dirty="0"/>
              <a:t>Azure Database</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a:bodyPr>
          <a:lstStyle/>
          <a:p>
            <a:pPr marL="285750" indent="-285750">
              <a:buFont typeface="Arial" panose="020B0604020202020204" pitchFamily="34" charset="0"/>
              <a:buChar char="•"/>
            </a:pPr>
            <a:r>
              <a:rPr lang="en-US" dirty="0"/>
              <a:t>Different Product depending on database platform</a:t>
            </a:r>
          </a:p>
          <a:p>
            <a:pPr marL="742950" lvl="1" indent="-285750">
              <a:spcBef>
                <a:spcPts val="0"/>
              </a:spcBef>
              <a:buFont typeface="Arial" panose="020B0604020202020204" pitchFamily="34" charset="0"/>
              <a:buChar char="•"/>
            </a:pPr>
            <a:r>
              <a:rPr lang="en-US" dirty="0"/>
              <a:t>Azure SQL Database </a:t>
            </a:r>
            <a:r>
              <a:rPr lang="en-US" sz="850" dirty="0"/>
              <a:t>(SQL Server)</a:t>
            </a:r>
          </a:p>
          <a:p>
            <a:pPr marL="742950" lvl="1" indent="-285750">
              <a:spcBef>
                <a:spcPts val="0"/>
              </a:spcBef>
              <a:buFont typeface="Arial" panose="020B0604020202020204" pitchFamily="34" charset="0"/>
              <a:buChar char="•"/>
            </a:pPr>
            <a:r>
              <a:rPr lang="en-US" dirty="0"/>
              <a:t>Azure Database for MySQL</a:t>
            </a:r>
          </a:p>
          <a:p>
            <a:pPr marL="742950" lvl="1" indent="-285750">
              <a:spcBef>
                <a:spcPts val="0"/>
              </a:spcBef>
              <a:buFont typeface="Arial" panose="020B0604020202020204" pitchFamily="34" charset="0"/>
              <a:buChar char="•"/>
            </a:pPr>
            <a:r>
              <a:rPr lang="en-US" dirty="0"/>
              <a:t>Azure Database for Postgres</a:t>
            </a:r>
          </a:p>
          <a:p>
            <a:pPr marL="742950" lvl="1" indent="-285750">
              <a:spcBef>
                <a:spcPts val="0"/>
              </a:spcBef>
              <a:buFont typeface="Arial" panose="020B0604020202020204" pitchFamily="34" charset="0"/>
              <a:buChar char="•"/>
            </a:pPr>
            <a:r>
              <a:rPr lang="en-US" dirty="0"/>
              <a:t>etc.</a:t>
            </a:r>
          </a:p>
          <a:p>
            <a:pPr marL="285750" indent="-285750">
              <a:buFont typeface="Arial" panose="020B0604020202020204" pitchFamily="34" charset="0"/>
              <a:buChar char="•"/>
            </a:pPr>
            <a:r>
              <a:rPr lang="en-US" dirty="0"/>
              <a:t>Each offering is pretty much the same as RDS</a:t>
            </a:r>
          </a:p>
          <a:p>
            <a:pPr marL="285750" indent="-285750">
              <a:buFont typeface="Arial" panose="020B0604020202020204" pitchFamily="34" charset="0"/>
              <a:buChar char="•"/>
            </a:pPr>
            <a:r>
              <a:rPr lang="en-US" b="1" dirty="0"/>
              <a:t>More Info:</a:t>
            </a:r>
            <a:r>
              <a:rPr lang="en-US" dirty="0"/>
              <a:t> </a:t>
            </a:r>
            <a:r>
              <a:rPr lang="en-US" sz="1100" dirty="0"/>
              <a:t>https://azure.microsoft.com/en-us/products/mysql/</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dirty="0"/>
              <a:t>GCP Cloud SQL</a:t>
            </a:r>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Pretty much same as RDS, but only for MySQL, PostgreSQL, and SQL Server</a:t>
            </a:r>
          </a:p>
          <a:p>
            <a:pPr marL="285750" indent="-285750">
              <a:buFont typeface="Arial" panose="020B0604020202020204" pitchFamily="34" charset="0"/>
              <a:buChar char="•"/>
            </a:pPr>
            <a:r>
              <a:rPr lang="en-US" b="1" dirty="0"/>
              <a:t>More Info:</a:t>
            </a:r>
            <a:r>
              <a:rPr lang="en-US" dirty="0"/>
              <a:t> </a:t>
            </a:r>
            <a:r>
              <a:rPr lang="en-US" sz="1200" dirty="0"/>
              <a:t>https://cloud.google.com/sql</a:t>
            </a:r>
            <a:endParaRPr lang="en-US" dirty="0"/>
          </a:p>
        </p:txBody>
      </p:sp>
    </p:spTree>
    <p:extLst>
      <p:ext uri="{BB962C8B-B14F-4D97-AF65-F5344CB8AC3E}">
        <p14:creationId xmlns:p14="http://schemas.microsoft.com/office/powerpoint/2010/main" val="175186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Serverless Relational Databases</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r>
              <a:rPr lang="en-US" dirty="0"/>
              <a:t>AWS Aurora</a:t>
            </a:r>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RDBMS built for the cloud with full MySQL and PostgreSQL compatibility</a:t>
            </a:r>
          </a:p>
          <a:p>
            <a:pPr marL="285750" indent="-285750">
              <a:buFont typeface="Arial" panose="020B0604020202020204" pitchFamily="34" charset="0"/>
              <a:buChar char="•"/>
            </a:pPr>
            <a:r>
              <a:rPr lang="en-US" dirty="0"/>
              <a:t>Designed for unparalleled high performance and availability at global scale</a:t>
            </a:r>
          </a:p>
          <a:p>
            <a:pPr marL="285750" indent="-285750">
              <a:buFont typeface="Arial" panose="020B0604020202020204" pitchFamily="34" charset="0"/>
              <a:buChar char="•"/>
            </a:pPr>
            <a:r>
              <a:rPr lang="en-US" b="1" dirty="0"/>
              <a:t>More Info:</a:t>
            </a:r>
            <a:r>
              <a:rPr lang="en-US" dirty="0"/>
              <a:t> </a:t>
            </a:r>
            <a:r>
              <a:rPr lang="en-US" sz="1100" dirty="0"/>
              <a:t>https://aws.amazon.com/rds/aurora/</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dirty="0"/>
              <a:t>Azure Cosmos DB</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lnSpcReduction="10000"/>
          </a:bodyPr>
          <a:lstStyle/>
          <a:p>
            <a:pPr marL="285750" indent="-285750">
              <a:buFont typeface="Arial" panose="020B0604020202020204" pitchFamily="34" charset="0"/>
              <a:buChar char="•"/>
            </a:pPr>
            <a:r>
              <a:rPr lang="en-US" dirty="0"/>
              <a:t>Fully managed relational and NoSQL database</a:t>
            </a:r>
          </a:p>
          <a:p>
            <a:pPr marL="285750" indent="-285750">
              <a:buFont typeface="Arial" panose="020B0604020202020204" pitchFamily="34" charset="0"/>
              <a:buChar char="•"/>
            </a:pPr>
            <a:r>
              <a:rPr lang="en-US" dirty="0"/>
              <a:t>Multi-modal NoSQL design supporting Key/Value Pair, Document, Graph, and column designs</a:t>
            </a:r>
          </a:p>
          <a:p>
            <a:pPr marL="285750" indent="-285750">
              <a:buFont typeface="Arial" panose="020B0604020202020204" pitchFamily="34" charset="0"/>
              <a:buChar char="•"/>
            </a:pPr>
            <a:r>
              <a:rPr lang="en-US" dirty="0"/>
              <a:t>Designed for unparalleled high performance and availability at global scale</a:t>
            </a:r>
          </a:p>
          <a:p>
            <a:pPr marL="285750" indent="-285750">
              <a:buFont typeface="Arial" panose="020B0604020202020204" pitchFamily="34" charset="0"/>
              <a:buChar char="•"/>
            </a:pPr>
            <a:r>
              <a:rPr lang="en-US" b="1" dirty="0"/>
              <a:t>More Info: </a:t>
            </a:r>
            <a:r>
              <a:rPr lang="en-US" sz="1100" dirty="0"/>
              <a:t>https://azure.microsoft.com/en-us/products/cosmos-db/</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sz="2300" dirty="0"/>
              <a:t>GCP Cloud Spanner</a:t>
            </a:r>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Pretty much same as Aurora, but only for PostgreSQL</a:t>
            </a:r>
          </a:p>
          <a:p>
            <a:pPr marL="285750" indent="-285750">
              <a:buFont typeface="Arial" panose="020B0604020202020204" pitchFamily="34" charset="0"/>
              <a:buChar char="•"/>
            </a:pPr>
            <a:r>
              <a:rPr lang="en-US" b="1" dirty="0"/>
              <a:t>More Info: </a:t>
            </a:r>
            <a:r>
              <a:rPr lang="en-US" sz="1200" dirty="0"/>
              <a:t>https://cloud.google.com/spanner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6090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Document Databases (NoSQL)</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r>
              <a:rPr lang="en-US" dirty="0"/>
              <a:t>AWS </a:t>
            </a:r>
            <a:r>
              <a:rPr lang="en-US" dirty="0" err="1"/>
              <a:t>DocumentDB</a:t>
            </a:r>
            <a:endParaRPr lang="en-US" dirty="0"/>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Fully managed JSON based document database with easy enterprise workload scaling</a:t>
            </a:r>
          </a:p>
          <a:p>
            <a:pPr marL="285750" indent="-285750">
              <a:buFont typeface="Arial" panose="020B0604020202020204" pitchFamily="34" charset="0"/>
              <a:buChar char="•"/>
            </a:pPr>
            <a:r>
              <a:rPr lang="en-US" b="1" dirty="0"/>
              <a:t>More Info:</a:t>
            </a:r>
            <a:r>
              <a:rPr lang="en-US" dirty="0"/>
              <a:t> </a:t>
            </a:r>
            <a:r>
              <a:rPr lang="en-US" sz="1000" dirty="0"/>
              <a:t>https://aws.amazon.com/documentdb/</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dirty="0"/>
              <a:t>Azure Cosmos DB</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lnSpcReduction="10000"/>
          </a:bodyPr>
          <a:lstStyle/>
          <a:p>
            <a:pPr marL="285750" indent="-285750">
              <a:buFont typeface="Arial" panose="020B0604020202020204" pitchFamily="34" charset="0"/>
              <a:buChar char="•"/>
            </a:pPr>
            <a:r>
              <a:rPr lang="en-US" dirty="0"/>
              <a:t>Fully managed relational and NoSQL database</a:t>
            </a:r>
          </a:p>
          <a:p>
            <a:pPr marL="285750" indent="-285750">
              <a:buFont typeface="Arial" panose="020B0604020202020204" pitchFamily="34" charset="0"/>
              <a:buChar char="•"/>
            </a:pPr>
            <a:r>
              <a:rPr lang="en-US" dirty="0"/>
              <a:t>Multi-modal NoSQL design supporting Key/Value Pair, Document, Graph, and column designs</a:t>
            </a:r>
          </a:p>
          <a:p>
            <a:pPr marL="285750" indent="-285750">
              <a:buFont typeface="Arial" panose="020B0604020202020204" pitchFamily="34" charset="0"/>
              <a:buChar char="•"/>
            </a:pPr>
            <a:r>
              <a:rPr lang="en-US" dirty="0"/>
              <a:t>Designed for unparalleled high performance and availability at global scale</a:t>
            </a:r>
          </a:p>
          <a:p>
            <a:pPr marL="285750" indent="-285750">
              <a:buFont typeface="Arial" panose="020B0604020202020204" pitchFamily="34" charset="0"/>
              <a:buChar char="•"/>
            </a:pPr>
            <a:r>
              <a:rPr lang="en-US" b="1" dirty="0"/>
              <a:t>More Info: </a:t>
            </a:r>
            <a:r>
              <a:rPr lang="en-US" sz="1100" dirty="0"/>
              <a:t>https://azure.microsoft.com/en-us/products/cosmos-db/</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sz="2300" dirty="0"/>
              <a:t>GCP </a:t>
            </a:r>
            <a:r>
              <a:rPr lang="en-US" sz="2300" dirty="0" err="1"/>
              <a:t>Firestore</a:t>
            </a:r>
            <a:endParaRPr lang="en-US" sz="2300" dirty="0"/>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Pretty much same as </a:t>
            </a:r>
            <a:r>
              <a:rPr lang="en-US" dirty="0" err="1"/>
              <a:t>DocumentDB</a:t>
            </a:r>
            <a:endParaRPr lang="en-US" dirty="0"/>
          </a:p>
          <a:p>
            <a:pPr marL="285750" indent="-285750">
              <a:buFont typeface="Arial" panose="020B0604020202020204" pitchFamily="34" charset="0"/>
              <a:buChar char="•"/>
            </a:pPr>
            <a:r>
              <a:rPr lang="en-US" b="1" dirty="0"/>
              <a:t>More Info: </a:t>
            </a:r>
            <a:r>
              <a:rPr lang="en-US" sz="1200" dirty="0"/>
              <a:t>https://cloud.google.com/firestore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CEAB04BA-46BC-3B5E-944D-5E4253FFD1DB}"/>
              </a:ext>
            </a:extLst>
          </p:cNvPr>
          <p:cNvSpPr txBox="1"/>
          <p:nvPr/>
        </p:nvSpPr>
        <p:spPr>
          <a:xfrm>
            <a:off x="0" y="6315891"/>
            <a:ext cx="12192000" cy="369332"/>
          </a:xfrm>
          <a:prstGeom prst="rect">
            <a:avLst/>
          </a:prstGeom>
          <a:noFill/>
        </p:spPr>
        <p:txBody>
          <a:bodyPr wrap="square" rtlCol="0">
            <a:spAutoFit/>
          </a:bodyPr>
          <a:lstStyle/>
          <a:p>
            <a:pPr algn="ctr"/>
            <a:r>
              <a:rPr lang="en-US" b="1" dirty="0"/>
              <a:t>Note:</a:t>
            </a:r>
            <a:r>
              <a:rPr lang="en-US" dirty="0"/>
              <a:t> these are non-Mongo offerings of Document databases</a:t>
            </a:r>
          </a:p>
        </p:txBody>
      </p:sp>
    </p:spTree>
    <p:extLst>
      <p:ext uri="{BB962C8B-B14F-4D97-AF65-F5344CB8AC3E}">
        <p14:creationId xmlns:p14="http://schemas.microsoft.com/office/powerpoint/2010/main" val="81567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Key/Value Pair Databases (NoSQL)</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r>
              <a:rPr lang="en-US" dirty="0"/>
              <a:t>AWS DynamoDB</a:t>
            </a:r>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Fully managed, fast, flexible NoSQL Key/Value Pair database</a:t>
            </a:r>
          </a:p>
          <a:p>
            <a:pPr marL="285750" indent="-285750">
              <a:buFont typeface="Arial" panose="020B0604020202020204" pitchFamily="34" charset="0"/>
              <a:buChar char="•"/>
            </a:pPr>
            <a:r>
              <a:rPr lang="en-US" b="1" dirty="0"/>
              <a:t>More Info:</a:t>
            </a:r>
            <a:r>
              <a:rPr lang="en-US" dirty="0"/>
              <a:t> </a:t>
            </a:r>
            <a:r>
              <a:rPr lang="en-US" sz="1000" dirty="0"/>
              <a:t>https://aws.amazon.com/dynamodb/</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dirty="0"/>
              <a:t>Azure Cosmos DB</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lnSpcReduction="10000"/>
          </a:bodyPr>
          <a:lstStyle/>
          <a:p>
            <a:pPr marL="285750" indent="-285750">
              <a:buFont typeface="Arial" panose="020B0604020202020204" pitchFamily="34" charset="0"/>
              <a:buChar char="•"/>
            </a:pPr>
            <a:r>
              <a:rPr lang="en-US" dirty="0"/>
              <a:t>Fully managed relational and NoSQL database</a:t>
            </a:r>
          </a:p>
          <a:p>
            <a:pPr marL="285750" indent="-285750">
              <a:buFont typeface="Arial" panose="020B0604020202020204" pitchFamily="34" charset="0"/>
              <a:buChar char="•"/>
            </a:pPr>
            <a:r>
              <a:rPr lang="en-US" dirty="0"/>
              <a:t>Multi-modal NoSQL design supporting Key/Value Pair, Document, Graph, and column designs</a:t>
            </a:r>
          </a:p>
          <a:p>
            <a:pPr marL="285750" indent="-285750">
              <a:buFont typeface="Arial" panose="020B0604020202020204" pitchFamily="34" charset="0"/>
              <a:buChar char="•"/>
            </a:pPr>
            <a:r>
              <a:rPr lang="en-US" dirty="0"/>
              <a:t>Designed for unparalleled high performance and availability at global scale</a:t>
            </a:r>
          </a:p>
          <a:p>
            <a:pPr marL="285750" indent="-285750">
              <a:buFont typeface="Arial" panose="020B0604020202020204" pitchFamily="34" charset="0"/>
              <a:buChar char="•"/>
            </a:pPr>
            <a:r>
              <a:rPr lang="en-US" b="1" dirty="0"/>
              <a:t>More Info: </a:t>
            </a:r>
            <a:r>
              <a:rPr lang="en-US" sz="1100" dirty="0"/>
              <a:t>https://azure.microsoft.com/en-us/products/cosmos-db/</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sz="2300" dirty="0"/>
              <a:t>GCP Bigtable</a:t>
            </a:r>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Pretty much same as DynamoDB</a:t>
            </a:r>
          </a:p>
          <a:p>
            <a:pPr marL="285750" indent="-285750">
              <a:buFont typeface="Arial" panose="020B0604020202020204" pitchFamily="34" charset="0"/>
              <a:buChar char="•"/>
            </a:pPr>
            <a:r>
              <a:rPr lang="en-US" dirty="0"/>
              <a:t>Has big focus on analytical workloads</a:t>
            </a:r>
          </a:p>
          <a:p>
            <a:pPr marL="285750" indent="-285750">
              <a:buFont typeface="Arial" panose="020B0604020202020204" pitchFamily="34" charset="0"/>
              <a:buChar char="•"/>
            </a:pPr>
            <a:r>
              <a:rPr lang="en-US" b="1" dirty="0"/>
              <a:t>More Info: </a:t>
            </a:r>
            <a:r>
              <a:rPr lang="en-US" sz="1200" dirty="0"/>
              <a:t>https://cloud.google.com/bigtable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CEAB04BA-46BC-3B5E-944D-5E4253FFD1DB}"/>
              </a:ext>
            </a:extLst>
          </p:cNvPr>
          <p:cNvSpPr txBox="1"/>
          <p:nvPr/>
        </p:nvSpPr>
        <p:spPr>
          <a:xfrm>
            <a:off x="0" y="6315891"/>
            <a:ext cx="12192000" cy="369332"/>
          </a:xfrm>
          <a:prstGeom prst="rect">
            <a:avLst/>
          </a:prstGeom>
          <a:noFill/>
        </p:spPr>
        <p:txBody>
          <a:bodyPr wrap="square" rtlCol="0">
            <a:spAutoFit/>
          </a:bodyPr>
          <a:lstStyle/>
          <a:p>
            <a:pPr algn="ctr"/>
            <a:r>
              <a:rPr lang="en-US" b="1" dirty="0"/>
              <a:t>Note:</a:t>
            </a:r>
            <a:r>
              <a:rPr lang="en-US" dirty="0"/>
              <a:t> this is the last of the NoSQL offerings since I don’t think people actually use graph or column</a:t>
            </a:r>
          </a:p>
        </p:txBody>
      </p:sp>
    </p:spTree>
    <p:extLst>
      <p:ext uri="{BB962C8B-B14F-4D97-AF65-F5344CB8AC3E}">
        <p14:creationId xmlns:p14="http://schemas.microsoft.com/office/powerpoint/2010/main" val="363168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Redis Caches</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r>
              <a:rPr lang="en-US" sz="1600" dirty="0"/>
              <a:t>Amazon </a:t>
            </a:r>
            <a:r>
              <a:rPr lang="en-US" sz="1600" dirty="0" err="1"/>
              <a:t>ElastiCache</a:t>
            </a:r>
            <a:r>
              <a:rPr lang="en-US" sz="1600" dirty="0"/>
              <a:t> for Redis</a:t>
            </a:r>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Super-fast in-memory cache providing highly available, distributed, and secure data access with microsecond latency</a:t>
            </a:r>
          </a:p>
          <a:p>
            <a:pPr marL="285750" indent="-285750">
              <a:buFont typeface="Arial" panose="020B0604020202020204" pitchFamily="34" charset="0"/>
              <a:buChar char="•"/>
            </a:pPr>
            <a:r>
              <a:rPr lang="en-US" b="1" dirty="0"/>
              <a:t>More Info:</a:t>
            </a:r>
            <a:r>
              <a:rPr lang="en-US" dirty="0"/>
              <a:t> </a:t>
            </a:r>
            <a:r>
              <a:rPr lang="en-US" sz="1000" dirty="0"/>
              <a:t>https://aws.amazon.com/elasticache/redis</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sz="2100" dirty="0"/>
              <a:t>Azure Cache for Redis</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a:bodyPr>
          <a:lstStyle/>
          <a:p>
            <a:pPr marL="285750" indent="-285750">
              <a:buFont typeface="Arial" panose="020B0604020202020204" pitchFamily="34" charset="0"/>
              <a:buChar char="•"/>
            </a:pPr>
            <a:r>
              <a:rPr lang="en-US" dirty="0"/>
              <a:t>Pretty much the same as </a:t>
            </a:r>
            <a:r>
              <a:rPr lang="en-US" dirty="0" err="1"/>
              <a:t>ElastiCache</a:t>
            </a:r>
            <a:r>
              <a:rPr lang="en-US" dirty="0"/>
              <a:t> for Redis</a:t>
            </a:r>
          </a:p>
          <a:p>
            <a:pPr marL="285750" indent="-285750">
              <a:buFont typeface="Arial" panose="020B0604020202020204" pitchFamily="34" charset="0"/>
              <a:buChar char="•"/>
            </a:pPr>
            <a:r>
              <a:rPr lang="en-US" b="1" dirty="0"/>
              <a:t>More Info: </a:t>
            </a:r>
            <a:r>
              <a:rPr lang="en-US" sz="1100" dirty="0"/>
              <a:t>https://azure.microsoft.com/en-us/products/cache/</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sz="2300" dirty="0"/>
              <a:t>GCP </a:t>
            </a:r>
            <a:r>
              <a:rPr lang="en-US" sz="2300" dirty="0" err="1"/>
              <a:t>MemoryStore</a:t>
            </a:r>
            <a:endParaRPr lang="en-US" sz="2300" dirty="0"/>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Pretty much the same as </a:t>
            </a:r>
            <a:r>
              <a:rPr lang="en-US" dirty="0" err="1"/>
              <a:t>ElastiCache</a:t>
            </a:r>
            <a:r>
              <a:rPr lang="en-US" dirty="0"/>
              <a:t> for Redis</a:t>
            </a:r>
          </a:p>
          <a:p>
            <a:pPr marL="285750" indent="-285750">
              <a:buFont typeface="Arial" panose="020B0604020202020204" pitchFamily="34" charset="0"/>
              <a:buChar char="•"/>
            </a:pPr>
            <a:r>
              <a:rPr lang="en-US" b="1" dirty="0"/>
              <a:t>More Info: </a:t>
            </a:r>
            <a:r>
              <a:rPr lang="en-US" sz="1000" dirty="0"/>
              <a:t>https://cloud.google.com/memorystore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4651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Data Warehouses</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r>
              <a:rPr lang="en-US" sz="1600" dirty="0"/>
              <a:t>AWS Redshift</a:t>
            </a:r>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lstStyle/>
          <a:p>
            <a:pPr marL="285750" indent="-285750">
              <a:buFont typeface="Arial" panose="020B0604020202020204" pitchFamily="34" charset="0"/>
              <a:buChar char="•"/>
            </a:pPr>
            <a:r>
              <a:rPr lang="en-US" dirty="0"/>
              <a:t>Serverless Data Warehouse</a:t>
            </a:r>
          </a:p>
          <a:p>
            <a:pPr marL="285750" indent="-285750">
              <a:buFont typeface="Arial" panose="020B0604020202020204" pitchFamily="34" charset="0"/>
              <a:buChar char="•"/>
            </a:pPr>
            <a:r>
              <a:rPr lang="en-US" b="1" dirty="0"/>
              <a:t>More Info:</a:t>
            </a:r>
            <a:r>
              <a:rPr lang="en-US" dirty="0"/>
              <a:t> </a:t>
            </a:r>
            <a:r>
              <a:rPr lang="en-US" sz="1000" dirty="0"/>
              <a:t>https://aws.amazon.com/redshift/</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sz="2100" dirty="0"/>
              <a:t>Azure Cache for Redis</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a:bodyPr>
          <a:lstStyle/>
          <a:p>
            <a:pPr marL="285750" indent="-285750">
              <a:buFont typeface="Arial" panose="020B0604020202020204" pitchFamily="34" charset="0"/>
              <a:buChar char="•"/>
            </a:pPr>
            <a:r>
              <a:rPr lang="en-US" dirty="0"/>
              <a:t>Pretty much the same as Redshift</a:t>
            </a:r>
          </a:p>
          <a:p>
            <a:pPr marL="285750" indent="-285750">
              <a:buFont typeface="Arial" panose="020B0604020202020204" pitchFamily="34" charset="0"/>
              <a:buChar char="•"/>
            </a:pPr>
            <a:r>
              <a:rPr lang="en-US" b="1" dirty="0"/>
              <a:t>More Info: </a:t>
            </a:r>
            <a:r>
              <a:rPr lang="en-US" sz="1100" dirty="0"/>
              <a:t>https://learn.microsoft.com/en-us/azure/architecture/aws-professional/services</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sz="2300" dirty="0"/>
              <a:t>GCP </a:t>
            </a:r>
            <a:r>
              <a:rPr lang="en-US" sz="2300" dirty="0" err="1"/>
              <a:t>BigQuery</a:t>
            </a:r>
            <a:endParaRPr lang="en-US" sz="2300" dirty="0"/>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Pretty much the same as Redshift</a:t>
            </a:r>
          </a:p>
          <a:p>
            <a:pPr marL="285750" indent="-285750">
              <a:buFont typeface="Arial" panose="020B0604020202020204" pitchFamily="34" charset="0"/>
              <a:buChar char="•"/>
            </a:pPr>
            <a:r>
              <a:rPr lang="en-US" b="1" dirty="0"/>
              <a:t>More Info: </a:t>
            </a:r>
            <a:r>
              <a:rPr lang="en-US" sz="1000" dirty="0"/>
              <a:t>https://cloud.google.com/bigquery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867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Queues</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pPr>
              <a:spcBef>
                <a:spcPts val="0"/>
              </a:spcBef>
            </a:pPr>
            <a:r>
              <a:rPr lang="en-US" sz="1800" dirty="0"/>
              <a:t>Amazon SQS</a:t>
            </a:r>
          </a:p>
          <a:p>
            <a:pPr>
              <a:spcBef>
                <a:spcPts val="0"/>
              </a:spcBef>
            </a:pPr>
            <a:r>
              <a:rPr lang="en-US" sz="1300" dirty="0"/>
              <a:t>(Simple Queue Service)</a:t>
            </a:r>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normAutofit fontScale="85000" lnSpcReduction="20000"/>
          </a:bodyPr>
          <a:lstStyle/>
          <a:p>
            <a:pPr marL="285750" indent="-285750">
              <a:buFont typeface="Arial" panose="020B0604020202020204" pitchFamily="34" charset="0"/>
              <a:buChar char="•"/>
            </a:pPr>
            <a:r>
              <a:rPr lang="en-US" dirty="0"/>
              <a:t>Fully managed message queuing for microservice, distributed systems, and serverless applications</a:t>
            </a:r>
          </a:p>
          <a:p>
            <a:pPr marL="285750" indent="-285750">
              <a:buFont typeface="Arial" panose="020B0604020202020204" pitchFamily="34" charset="0"/>
              <a:buChar char="•"/>
            </a:pPr>
            <a:r>
              <a:rPr lang="en-US" dirty="0"/>
              <a:t>Standard Queues have unlimited throughput, at-least once delivery, and best-effort delivery</a:t>
            </a:r>
          </a:p>
          <a:p>
            <a:pPr marL="285750" indent="-285750">
              <a:buFont typeface="Arial" panose="020B0604020202020204" pitchFamily="34" charset="0"/>
              <a:buChar char="•"/>
            </a:pPr>
            <a:r>
              <a:rPr lang="en-US" dirty="0"/>
              <a:t>FIFO Queues have high throughput, exactly-once delivery, and first-in first-out delivery</a:t>
            </a:r>
          </a:p>
          <a:p>
            <a:pPr marL="285750" indent="-285750">
              <a:buFont typeface="Arial" panose="020B0604020202020204" pitchFamily="34" charset="0"/>
              <a:buChar char="•"/>
            </a:pPr>
            <a:r>
              <a:rPr lang="en-US" dirty="0"/>
              <a:t>Support for dead letter queues</a:t>
            </a:r>
          </a:p>
          <a:p>
            <a:pPr marL="285750" indent="-285750">
              <a:buFont typeface="Arial" panose="020B0604020202020204" pitchFamily="34" charset="0"/>
              <a:buChar char="•"/>
            </a:pPr>
            <a:r>
              <a:rPr lang="en-US" dirty="0"/>
              <a:t>Supported Queue Types are work queues, fanout, and priority</a:t>
            </a:r>
          </a:p>
          <a:p>
            <a:pPr marL="285750" indent="-285750">
              <a:buFont typeface="Arial" panose="020B0604020202020204" pitchFamily="34" charset="0"/>
              <a:buChar char="•"/>
            </a:pPr>
            <a:r>
              <a:rPr lang="en-US" b="1" dirty="0"/>
              <a:t>More Info:</a:t>
            </a:r>
            <a:r>
              <a:rPr lang="en-US" dirty="0"/>
              <a:t> </a:t>
            </a:r>
            <a:r>
              <a:rPr lang="en-US" sz="1000" dirty="0"/>
              <a:t>https://aws.amazon.com/sqs/</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sz="2100" dirty="0"/>
              <a:t>Azure Service Bus</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a:bodyPr>
          <a:lstStyle/>
          <a:p>
            <a:pPr marL="285750" indent="-285750">
              <a:buFont typeface="Arial" panose="020B0604020202020204" pitchFamily="34" charset="0"/>
              <a:buChar char="•"/>
            </a:pPr>
            <a:r>
              <a:rPr lang="en-US" dirty="0"/>
              <a:t>Pretty much the same as SQS</a:t>
            </a:r>
          </a:p>
          <a:p>
            <a:pPr marL="285750" indent="-285750">
              <a:buFont typeface="Arial" panose="020B0604020202020204" pitchFamily="34" charset="0"/>
              <a:buChar char="•"/>
            </a:pPr>
            <a:r>
              <a:rPr lang="en-US" b="1" dirty="0"/>
              <a:t>More Info: </a:t>
            </a:r>
            <a:r>
              <a:rPr lang="en-US" sz="1100" dirty="0"/>
              <a:t>https://azure.microsoft.com/en-us/products/service-bus/</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sz="2300" dirty="0"/>
              <a:t>GCP Pub/Sub</a:t>
            </a:r>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p:txBody>
          <a:bodyPr>
            <a:normAutofit fontScale="92500"/>
          </a:bodyPr>
          <a:lstStyle/>
          <a:p>
            <a:pPr marL="285750" indent="-285750">
              <a:buFont typeface="Arial" panose="020B0604020202020204" pitchFamily="34" charset="0"/>
              <a:buChar char="•"/>
            </a:pPr>
            <a:r>
              <a:rPr lang="en-US" dirty="0"/>
              <a:t>Very simple message queueing using only the Pub/Sub pattern, and hence its name</a:t>
            </a:r>
          </a:p>
          <a:p>
            <a:pPr marL="285750" indent="-285750">
              <a:buFont typeface="Arial" panose="020B0604020202020204" pitchFamily="34" charset="0"/>
              <a:buChar char="•"/>
            </a:pPr>
            <a:r>
              <a:rPr lang="en-US" dirty="0"/>
              <a:t>It can also stream data like Kafka</a:t>
            </a:r>
          </a:p>
          <a:p>
            <a:pPr marL="285750" indent="-285750">
              <a:buFont typeface="Arial" panose="020B0604020202020204" pitchFamily="34" charset="0"/>
              <a:buChar char="•"/>
            </a:pPr>
            <a:r>
              <a:rPr lang="en-US" dirty="0"/>
              <a:t>Has at-least-once delivery, exactly-once processing, ability to seek and replay, dead letter topics, filtering/priority queueing</a:t>
            </a:r>
          </a:p>
          <a:p>
            <a:pPr marL="285750" indent="-285750">
              <a:buFont typeface="Arial" panose="020B0604020202020204" pitchFamily="34" charset="0"/>
              <a:buChar char="•"/>
            </a:pPr>
            <a:r>
              <a:rPr lang="en-US" b="1" dirty="0"/>
              <a:t>More Info: </a:t>
            </a:r>
            <a:r>
              <a:rPr lang="en-US" sz="1000" dirty="0"/>
              <a:t>https://cloud.google.com/pubsub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FDD10A19-8FD4-E8D8-08B8-055D34703E30}"/>
              </a:ext>
            </a:extLst>
          </p:cNvPr>
          <p:cNvSpPr txBox="1"/>
          <p:nvPr/>
        </p:nvSpPr>
        <p:spPr>
          <a:xfrm>
            <a:off x="0" y="6073170"/>
            <a:ext cx="12192000" cy="784830"/>
          </a:xfrm>
          <a:prstGeom prst="rect">
            <a:avLst/>
          </a:prstGeom>
          <a:noFill/>
        </p:spPr>
        <p:txBody>
          <a:bodyPr wrap="square" rtlCol="0">
            <a:spAutoFit/>
          </a:bodyPr>
          <a:lstStyle/>
          <a:p>
            <a:pPr algn="ctr"/>
            <a:r>
              <a:rPr lang="en-US" sz="1600" b="1" dirty="0"/>
              <a:t>Note: </a:t>
            </a:r>
            <a:r>
              <a:rPr lang="en-US" sz="1600" dirty="0"/>
              <a:t>Azure Service Bus is my go-to, however there are times where you might want to use Storage Queues instead, check out this link for more info</a:t>
            </a:r>
          </a:p>
          <a:p>
            <a:pPr algn="ctr"/>
            <a:r>
              <a:rPr lang="en-US" sz="1200" dirty="0"/>
              <a:t>https://learn.microsoft.com/en-us/azure/service-bus-messaging/service-bus-azure-and-service-bus-queues-compared-contrasted</a:t>
            </a:r>
          </a:p>
        </p:txBody>
      </p:sp>
    </p:spTree>
    <p:extLst>
      <p:ext uri="{BB962C8B-B14F-4D97-AF65-F5344CB8AC3E}">
        <p14:creationId xmlns:p14="http://schemas.microsoft.com/office/powerpoint/2010/main" val="31822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DD393-13B6-D91D-3979-B71E1459E918}"/>
              </a:ext>
            </a:extLst>
          </p:cNvPr>
          <p:cNvSpPr>
            <a:spLocks noGrp="1"/>
          </p:cNvSpPr>
          <p:nvPr>
            <p:ph type="title"/>
          </p:nvPr>
        </p:nvSpPr>
        <p:spPr/>
        <p:txBody>
          <a:bodyPr/>
          <a:lstStyle/>
          <a:p>
            <a:r>
              <a:rPr lang="en-US" dirty="0"/>
              <a:t>Queues Strategies</a:t>
            </a:r>
          </a:p>
        </p:txBody>
      </p:sp>
      <p:pic>
        <p:nvPicPr>
          <p:cNvPr id="5" name="Content Placeholder 4">
            <a:extLst>
              <a:ext uri="{FF2B5EF4-FFF2-40B4-BE49-F238E27FC236}">
                <a16:creationId xmlns:a16="http://schemas.microsoft.com/office/drawing/2014/main" id="{23F5B54C-7A13-EFC0-2EB5-C01825B65825}"/>
              </a:ext>
            </a:extLst>
          </p:cNvPr>
          <p:cNvPicPr>
            <a:picLocks noGrp="1" noChangeAspect="1"/>
          </p:cNvPicPr>
          <p:nvPr>
            <p:ph idx="1"/>
          </p:nvPr>
        </p:nvPicPr>
        <p:blipFill>
          <a:blip r:embed="rId2"/>
          <a:stretch>
            <a:fillRect/>
          </a:stretch>
        </p:blipFill>
        <p:spPr>
          <a:xfrm>
            <a:off x="562376" y="2741564"/>
            <a:ext cx="2857748" cy="792549"/>
          </a:xfrm>
        </p:spPr>
      </p:pic>
      <p:sp>
        <p:nvSpPr>
          <p:cNvPr id="6" name="TextBox 5">
            <a:extLst>
              <a:ext uri="{FF2B5EF4-FFF2-40B4-BE49-F238E27FC236}">
                <a16:creationId xmlns:a16="http://schemas.microsoft.com/office/drawing/2014/main" id="{C37069BD-D35B-1540-8156-5A0EA73DFF56}"/>
              </a:ext>
            </a:extLst>
          </p:cNvPr>
          <p:cNvSpPr txBox="1"/>
          <p:nvPr/>
        </p:nvSpPr>
        <p:spPr>
          <a:xfrm>
            <a:off x="562376" y="2372232"/>
            <a:ext cx="2857748" cy="369332"/>
          </a:xfrm>
          <a:prstGeom prst="rect">
            <a:avLst/>
          </a:prstGeom>
          <a:noFill/>
        </p:spPr>
        <p:txBody>
          <a:bodyPr wrap="square" rtlCol="0">
            <a:spAutoFit/>
          </a:bodyPr>
          <a:lstStyle/>
          <a:p>
            <a:pPr algn="ctr"/>
            <a:r>
              <a:rPr lang="en-US" dirty="0"/>
              <a:t>Publisher / Consumer</a:t>
            </a:r>
          </a:p>
        </p:txBody>
      </p:sp>
      <p:pic>
        <p:nvPicPr>
          <p:cNvPr id="8" name="Picture 7">
            <a:extLst>
              <a:ext uri="{FF2B5EF4-FFF2-40B4-BE49-F238E27FC236}">
                <a16:creationId xmlns:a16="http://schemas.microsoft.com/office/drawing/2014/main" id="{D68ED498-18CB-C8C2-4200-A7249DBCB416}"/>
              </a:ext>
            </a:extLst>
          </p:cNvPr>
          <p:cNvPicPr>
            <a:picLocks noChangeAspect="1"/>
          </p:cNvPicPr>
          <p:nvPr/>
        </p:nvPicPr>
        <p:blipFill>
          <a:blip r:embed="rId3"/>
          <a:stretch>
            <a:fillRect/>
          </a:stretch>
        </p:blipFill>
        <p:spPr>
          <a:xfrm>
            <a:off x="4356442" y="2795191"/>
            <a:ext cx="3215919" cy="1120237"/>
          </a:xfrm>
          <a:prstGeom prst="rect">
            <a:avLst/>
          </a:prstGeom>
        </p:spPr>
      </p:pic>
      <p:sp>
        <p:nvSpPr>
          <p:cNvPr id="9" name="TextBox 8">
            <a:extLst>
              <a:ext uri="{FF2B5EF4-FFF2-40B4-BE49-F238E27FC236}">
                <a16:creationId xmlns:a16="http://schemas.microsoft.com/office/drawing/2014/main" id="{A334EBE1-9C07-5FBB-2424-4777D4C3F84E}"/>
              </a:ext>
            </a:extLst>
          </p:cNvPr>
          <p:cNvSpPr txBox="1"/>
          <p:nvPr/>
        </p:nvSpPr>
        <p:spPr>
          <a:xfrm>
            <a:off x="4356441" y="2397858"/>
            <a:ext cx="3215919" cy="369332"/>
          </a:xfrm>
          <a:prstGeom prst="rect">
            <a:avLst/>
          </a:prstGeom>
          <a:noFill/>
        </p:spPr>
        <p:txBody>
          <a:bodyPr wrap="square" rtlCol="0">
            <a:spAutoFit/>
          </a:bodyPr>
          <a:lstStyle/>
          <a:p>
            <a:pPr algn="ctr"/>
            <a:r>
              <a:rPr lang="en-US" dirty="0"/>
              <a:t>Worker Queues</a:t>
            </a:r>
          </a:p>
        </p:txBody>
      </p:sp>
      <p:pic>
        <p:nvPicPr>
          <p:cNvPr id="11" name="Picture 10">
            <a:extLst>
              <a:ext uri="{FF2B5EF4-FFF2-40B4-BE49-F238E27FC236}">
                <a16:creationId xmlns:a16="http://schemas.microsoft.com/office/drawing/2014/main" id="{CA78CFC8-393F-9681-EAB5-78955495C472}"/>
              </a:ext>
            </a:extLst>
          </p:cNvPr>
          <p:cNvPicPr>
            <a:picLocks noChangeAspect="1"/>
          </p:cNvPicPr>
          <p:nvPr/>
        </p:nvPicPr>
        <p:blipFill>
          <a:blip r:embed="rId4"/>
          <a:stretch>
            <a:fillRect/>
          </a:stretch>
        </p:blipFill>
        <p:spPr>
          <a:xfrm>
            <a:off x="8554400" y="2791441"/>
            <a:ext cx="3208298" cy="1104996"/>
          </a:xfrm>
          <a:prstGeom prst="rect">
            <a:avLst/>
          </a:prstGeom>
        </p:spPr>
      </p:pic>
      <p:sp>
        <p:nvSpPr>
          <p:cNvPr id="12" name="TextBox 11">
            <a:extLst>
              <a:ext uri="{FF2B5EF4-FFF2-40B4-BE49-F238E27FC236}">
                <a16:creationId xmlns:a16="http://schemas.microsoft.com/office/drawing/2014/main" id="{E3C8C3FB-FC33-9A30-B012-E455AB0C6789}"/>
              </a:ext>
            </a:extLst>
          </p:cNvPr>
          <p:cNvSpPr txBox="1"/>
          <p:nvPr/>
        </p:nvSpPr>
        <p:spPr>
          <a:xfrm>
            <a:off x="8508676" y="2372232"/>
            <a:ext cx="3215919" cy="369332"/>
          </a:xfrm>
          <a:prstGeom prst="rect">
            <a:avLst/>
          </a:prstGeom>
          <a:noFill/>
        </p:spPr>
        <p:txBody>
          <a:bodyPr wrap="square" rtlCol="0">
            <a:spAutoFit/>
          </a:bodyPr>
          <a:lstStyle/>
          <a:p>
            <a:pPr algn="ctr"/>
            <a:r>
              <a:rPr lang="en-US" dirty="0"/>
              <a:t>Publisher/Subscriber</a:t>
            </a:r>
          </a:p>
        </p:txBody>
      </p:sp>
      <p:pic>
        <p:nvPicPr>
          <p:cNvPr id="14" name="Picture 13">
            <a:extLst>
              <a:ext uri="{FF2B5EF4-FFF2-40B4-BE49-F238E27FC236}">
                <a16:creationId xmlns:a16="http://schemas.microsoft.com/office/drawing/2014/main" id="{8C485D48-F8A0-7F02-9E36-4E605163F86D}"/>
              </a:ext>
            </a:extLst>
          </p:cNvPr>
          <p:cNvPicPr>
            <a:picLocks noChangeAspect="1"/>
          </p:cNvPicPr>
          <p:nvPr/>
        </p:nvPicPr>
        <p:blipFill>
          <a:blip r:embed="rId5"/>
          <a:stretch>
            <a:fillRect/>
          </a:stretch>
        </p:blipFill>
        <p:spPr>
          <a:xfrm>
            <a:off x="348597" y="4963977"/>
            <a:ext cx="3947502" cy="1394581"/>
          </a:xfrm>
          <a:prstGeom prst="rect">
            <a:avLst/>
          </a:prstGeom>
        </p:spPr>
      </p:pic>
      <p:sp>
        <p:nvSpPr>
          <p:cNvPr id="15" name="TextBox 14">
            <a:extLst>
              <a:ext uri="{FF2B5EF4-FFF2-40B4-BE49-F238E27FC236}">
                <a16:creationId xmlns:a16="http://schemas.microsoft.com/office/drawing/2014/main" id="{23280612-2331-A3D6-71F6-66DAEA8EB0B5}"/>
              </a:ext>
            </a:extLst>
          </p:cNvPr>
          <p:cNvSpPr txBox="1"/>
          <p:nvPr/>
        </p:nvSpPr>
        <p:spPr>
          <a:xfrm>
            <a:off x="361555" y="4453196"/>
            <a:ext cx="3947502" cy="369332"/>
          </a:xfrm>
          <a:prstGeom prst="rect">
            <a:avLst/>
          </a:prstGeom>
          <a:noFill/>
        </p:spPr>
        <p:txBody>
          <a:bodyPr wrap="square" rtlCol="0">
            <a:spAutoFit/>
          </a:bodyPr>
          <a:lstStyle/>
          <a:p>
            <a:pPr algn="ctr"/>
            <a:r>
              <a:rPr lang="en-US" dirty="0"/>
              <a:t>Routing/Binding</a:t>
            </a:r>
          </a:p>
        </p:txBody>
      </p:sp>
      <p:pic>
        <p:nvPicPr>
          <p:cNvPr id="17" name="Picture 16">
            <a:extLst>
              <a:ext uri="{FF2B5EF4-FFF2-40B4-BE49-F238E27FC236}">
                <a16:creationId xmlns:a16="http://schemas.microsoft.com/office/drawing/2014/main" id="{C6A32C43-9413-EF07-A5F1-DAF209A42428}"/>
              </a:ext>
            </a:extLst>
          </p:cNvPr>
          <p:cNvPicPr>
            <a:picLocks noChangeAspect="1"/>
          </p:cNvPicPr>
          <p:nvPr/>
        </p:nvPicPr>
        <p:blipFill>
          <a:blip r:embed="rId6"/>
          <a:stretch>
            <a:fillRect/>
          </a:stretch>
        </p:blipFill>
        <p:spPr>
          <a:xfrm>
            <a:off x="5718088" y="4941115"/>
            <a:ext cx="4099915" cy="1417443"/>
          </a:xfrm>
          <a:prstGeom prst="rect">
            <a:avLst/>
          </a:prstGeom>
        </p:spPr>
      </p:pic>
      <p:sp>
        <p:nvSpPr>
          <p:cNvPr id="18" name="TextBox 17">
            <a:extLst>
              <a:ext uri="{FF2B5EF4-FFF2-40B4-BE49-F238E27FC236}">
                <a16:creationId xmlns:a16="http://schemas.microsoft.com/office/drawing/2014/main" id="{1F243F3F-7F14-DCB5-BB51-6E383E7C67DF}"/>
              </a:ext>
            </a:extLst>
          </p:cNvPr>
          <p:cNvSpPr txBox="1"/>
          <p:nvPr/>
        </p:nvSpPr>
        <p:spPr>
          <a:xfrm>
            <a:off x="5718089" y="4478822"/>
            <a:ext cx="4198278" cy="369332"/>
          </a:xfrm>
          <a:prstGeom prst="rect">
            <a:avLst/>
          </a:prstGeom>
          <a:noFill/>
        </p:spPr>
        <p:txBody>
          <a:bodyPr wrap="square" rtlCol="0">
            <a:spAutoFit/>
          </a:bodyPr>
          <a:lstStyle/>
          <a:p>
            <a:pPr algn="ctr"/>
            <a:r>
              <a:rPr lang="en-US" dirty="0"/>
              <a:t>Topics</a:t>
            </a:r>
          </a:p>
        </p:txBody>
      </p:sp>
      <p:cxnSp>
        <p:nvCxnSpPr>
          <p:cNvPr id="20" name="Straight Connector 19">
            <a:extLst>
              <a:ext uri="{FF2B5EF4-FFF2-40B4-BE49-F238E27FC236}">
                <a16:creationId xmlns:a16="http://schemas.microsoft.com/office/drawing/2014/main" id="{FA836195-F535-64AB-EEB2-24418AF0FCEA}"/>
              </a:ext>
            </a:extLst>
          </p:cNvPr>
          <p:cNvCxnSpPr/>
          <p:nvPr/>
        </p:nvCxnSpPr>
        <p:spPr>
          <a:xfrm>
            <a:off x="90351" y="4238898"/>
            <a:ext cx="1201129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363B95-9202-B15D-5104-AD5E73B9B89D}"/>
              </a:ext>
            </a:extLst>
          </p:cNvPr>
          <p:cNvCxnSpPr>
            <a:cxnSpLocks/>
          </p:cNvCxnSpPr>
          <p:nvPr/>
        </p:nvCxnSpPr>
        <p:spPr>
          <a:xfrm>
            <a:off x="3977640" y="2397858"/>
            <a:ext cx="0" cy="18410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E7C95C-CF01-BDE5-9C5B-E6F3A3977020}"/>
              </a:ext>
            </a:extLst>
          </p:cNvPr>
          <p:cNvCxnSpPr>
            <a:cxnSpLocks/>
          </p:cNvCxnSpPr>
          <p:nvPr/>
        </p:nvCxnSpPr>
        <p:spPr>
          <a:xfrm>
            <a:off x="5050971" y="4238898"/>
            <a:ext cx="0" cy="244928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429EF7-C74C-027A-66A1-F3BC86A6B0C4}"/>
              </a:ext>
            </a:extLst>
          </p:cNvPr>
          <p:cNvCxnSpPr>
            <a:cxnSpLocks/>
          </p:cNvCxnSpPr>
          <p:nvPr/>
        </p:nvCxnSpPr>
        <p:spPr>
          <a:xfrm>
            <a:off x="8172994" y="2372232"/>
            <a:ext cx="0" cy="186666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876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CB1C-E0F9-E3DB-9781-5E29419717D2}"/>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0C61B664-AA65-63FA-4E62-81574F9D8F4C}"/>
              </a:ext>
            </a:extLst>
          </p:cNvPr>
          <p:cNvSpPr>
            <a:spLocks noGrp="1"/>
          </p:cNvSpPr>
          <p:nvPr>
            <p:ph idx="1"/>
          </p:nvPr>
        </p:nvSpPr>
        <p:spPr/>
        <p:txBody>
          <a:bodyPr>
            <a:normAutofit/>
          </a:bodyPr>
          <a:lstStyle/>
          <a:p>
            <a:r>
              <a:rPr lang="en-US" dirty="0"/>
              <a:t>We will only focus on the mostly used cloud offerings, and how they compare</a:t>
            </a:r>
          </a:p>
          <a:p>
            <a:r>
              <a:rPr lang="en-US" dirty="0"/>
              <a:t>This will only be an overview of the different offerings, but there will be links to the services if you would like more info</a:t>
            </a:r>
          </a:p>
          <a:p>
            <a:r>
              <a:rPr lang="en-US" dirty="0"/>
              <a:t>I will be sharing my experiences using the different offerings in all three cloud providers (Azure, AWS, and GCP)</a:t>
            </a:r>
          </a:p>
          <a:p>
            <a:r>
              <a:rPr lang="en-US" dirty="0"/>
              <a:t>We won’t discuss pricing much, since the offerings are very similarly priced and can vary wildly depending on your needs.</a:t>
            </a:r>
          </a:p>
        </p:txBody>
      </p:sp>
    </p:spTree>
    <p:extLst>
      <p:ext uri="{BB962C8B-B14F-4D97-AF65-F5344CB8AC3E}">
        <p14:creationId xmlns:p14="http://schemas.microsoft.com/office/powerpoint/2010/main" val="37625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Streaming Queues (Kafka-like)</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r>
              <a:rPr lang="en-US" sz="1600" dirty="0"/>
              <a:t>Amazon Kinesis Data Streams</a:t>
            </a:r>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normAutofit/>
          </a:bodyPr>
          <a:lstStyle/>
          <a:p>
            <a:pPr marL="285750" indent="-285750">
              <a:buFont typeface="Arial" panose="020B0604020202020204" pitchFamily="34" charset="0"/>
              <a:buChar char="•"/>
            </a:pPr>
            <a:r>
              <a:rPr lang="en-US" dirty="0"/>
              <a:t>Fully managed, serverless data streaming service that stores and ingest various streaming data in real time at any scale</a:t>
            </a:r>
          </a:p>
          <a:p>
            <a:pPr marL="285750" indent="-285750">
              <a:buFont typeface="Arial" panose="020B0604020202020204" pitchFamily="34" charset="0"/>
              <a:buChar char="•"/>
            </a:pPr>
            <a:r>
              <a:rPr lang="en-US" dirty="0"/>
              <a:t>Useful for real-time IoT, logging, or analytics</a:t>
            </a:r>
          </a:p>
          <a:p>
            <a:pPr marL="285750" indent="-285750">
              <a:buFont typeface="Arial" panose="020B0604020202020204" pitchFamily="34" charset="0"/>
              <a:buChar char="•"/>
            </a:pPr>
            <a:r>
              <a:rPr lang="en-US" b="1" dirty="0"/>
              <a:t>More Info:</a:t>
            </a:r>
            <a:r>
              <a:rPr lang="en-US" dirty="0"/>
              <a:t> </a:t>
            </a:r>
            <a:r>
              <a:rPr lang="en-US" sz="1000" dirty="0"/>
              <a:t>https://aws.amazon.com/kinesis/data-streams/</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sz="2100" dirty="0"/>
              <a:t>Azure Event Hubs</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a:bodyPr>
          <a:lstStyle/>
          <a:p>
            <a:pPr marL="285750" indent="-285750">
              <a:buFont typeface="Arial" panose="020B0604020202020204" pitchFamily="34" charset="0"/>
              <a:buChar char="•"/>
            </a:pPr>
            <a:r>
              <a:rPr lang="en-US" dirty="0"/>
              <a:t>Pretty much the same as Kinesis Data Streams</a:t>
            </a:r>
          </a:p>
          <a:p>
            <a:pPr marL="285750" indent="-285750">
              <a:buFont typeface="Arial" panose="020B0604020202020204" pitchFamily="34" charset="0"/>
              <a:buChar char="•"/>
            </a:pPr>
            <a:r>
              <a:rPr lang="en-US" b="1" dirty="0"/>
              <a:t>More Info: </a:t>
            </a:r>
            <a:r>
              <a:rPr lang="en-US" sz="1100" dirty="0"/>
              <a:t>https://azure.microsoft.com/en-us/products/event-hubs/</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sz="1800" dirty="0"/>
              <a:t>Managed Apache Kafka for Google Cloud</a:t>
            </a:r>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p:txBody>
          <a:bodyPr>
            <a:normAutofit/>
          </a:bodyPr>
          <a:lstStyle/>
          <a:p>
            <a:pPr marL="285750" indent="-285750">
              <a:buFont typeface="Arial" panose="020B0604020202020204" pitchFamily="34" charset="0"/>
              <a:buChar char="•"/>
            </a:pPr>
            <a:r>
              <a:rPr lang="en-US" dirty="0"/>
              <a:t>Like Kinesis, but is a cloud hosted version of Kafka</a:t>
            </a:r>
          </a:p>
          <a:p>
            <a:pPr marL="285750" indent="-285750">
              <a:buFont typeface="Arial" panose="020B0604020202020204" pitchFamily="34" charset="0"/>
              <a:buChar char="•"/>
            </a:pPr>
            <a:r>
              <a:rPr lang="en-US" b="1" dirty="0"/>
              <a:t>More Info: </a:t>
            </a:r>
            <a:r>
              <a:rPr lang="en-US" sz="1000" dirty="0"/>
              <a:t>https://www.confluent.io/partner/google-cloud/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381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Storage Migration</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r>
              <a:rPr lang="en-US" dirty="0"/>
              <a:t>AWS Snowball</a:t>
            </a:r>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normAutofit/>
          </a:bodyPr>
          <a:lstStyle/>
          <a:p>
            <a:pPr marL="285750" indent="-285750">
              <a:buFont typeface="Arial" panose="020B0604020202020204" pitchFamily="34" charset="0"/>
              <a:buChar char="•"/>
            </a:pPr>
            <a:r>
              <a:rPr lang="en-US" dirty="0"/>
              <a:t>High-capacity storage device that enables you to transfer and securely ship your data to AWS</a:t>
            </a:r>
          </a:p>
          <a:p>
            <a:pPr marL="285750" indent="-285750">
              <a:buFont typeface="Arial" panose="020B0604020202020204" pitchFamily="34" charset="0"/>
              <a:buChar char="•"/>
            </a:pPr>
            <a:r>
              <a:rPr lang="en-US" b="1" dirty="0"/>
              <a:t>More Info:</a:t>
            </a:r>
            <a:r>
              <a:rPr lang="en-US" dirty="0"/>
              <a:t> </a:t>
            </a:r>
            <a:r>
              <a:rPr lang="en-US" sz="1000" dirty="0"/>
              <a:t>https://aws.amazon.com/snowball/</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dirty="0"/>
              <a:t>Azure Data Box</a:t>
            </a:r>
            <a:endParaRPr lang="en-US" sz="2100" dirty="0"/>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a:bodyPr>
          <a:lstStyle/>
          <a:p>
            <a:pPr marL="285750" indent="-285750">
              <a:buFont typeface="Arial" panose="020B0604020202020204" pitchFamily="34" charset="0"/>
              <a:buChar char="•"/>
            </a:pPr>
            <a:r>
              <a:rPr lang="en-US" dirty="0"/>
              <a:t>Pretty much the same as Snowball</a:t>
            </a:r>
          </a:p>
          <a:p>
            <a:pPr marL="285750" indent="-285750">
              <a:buFont typeface="Arial" panose="020B0604020202020204" pitchFamily="34" charset="0"/>
              <a:buChar char="•"/>
            </a:pPr>
            <a:r>
              <a:rPr lang="en-US" b="1" dirty="0"/>
              <a:t>More Info: </a:t>
            </a:r>
            <a:r>
              <a:rPr lang="en-US" sz="1100" dirty="0"/>
              <a:t>https://azure.microsoft.com/en-us/products/databox/</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sz="2000" dirty="0"/>
              <a:t>GCP Transfer Appliance</a:t>
            </a:r>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p:txBody>
          <a:bodyPr>
            <a:normAutofit/>
          </a:bodyPr>
          <a:lstStyle/>
          <a:p>
            <a:pPr marL="285750" indent="-285750">
              <a:buFont typeface="Arial" panose="020B0604020202020204" pitchFamily="34" charset="0"/>
              <a:buChar char="•"/>
            </a:pPr>
            <a:r>
              <a:rPr lang="en-US" dirty="0"/>
              <a:t>Pretty much the same as Snowball</a:t>
            </a:r>
          </a:p>
          <a:p>
            <a:pPr marL="285750" indent="-285750">
              <a:buFont typeface="Arial" panose="020B0604020202020204" pitchFamily="34" charset="0"/>
              <a:buChar char="•"/>
            </a:pPr>
            <a:r>
              <a:rPr lang="en-US" b="1" dirty="0"/>
              <a:t>More Info: </a:t>
            </a:r>
            <a:r>
              <a:rPr lang="en-US" sz="1000" dirty="0"/>
              <a:t>https://cloud.google.com/transfer-appliance/docs/4.0/overview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6503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8AD1-B4FA-D78B-13B9-245DD4B905DE}"/>
              </a:ext>
            </a:extLst>
          </p:cNvPr>
          <p:cNvSpPr>
            <a:spLocks noGrp="1"/>
          </p:cNvSpPr>
          <p:nvPr>
            <p:ph type="title"/>
          </p:nvPr>
        </p:nvSpPr>
        <p:spPr/>
        <p:txBody>
          <a:bodyPr/>
          <a:lstStyle/>
          <a:p>
            <a:r>
              <a:rPr lang="en-US" dirty="0"/>
              <a:t>Data Lakes</a:t>
            </a:r>
          </a:p>
        </p:txBody>
      </p:sp>
      <p:pic>
        <p:nvPicPr>
          <p:cNvPr id="9" name="Content Placeholder 8">
            <a:extLst>
              <a:ext uri="{FF2B5EF4-FFF2-40B4-BE49-F238E27FC236}">
                <a16:creationId xmlns:a16="http://schemas.microsoft.com/office/drawing/2014/main" id="{8185D4F5-BB9A-6F5F-E676-FC4267F0A5B8}"/>
              </a:ext>
            </a:extLst>
          </p:cNvPr>
          <p:cNvPicPr>
            <a:picLocks noGrp="1" noChangeAspect="1"/>
          </p:cNvPicPr>
          <p:nvPr>
            <p:ph sz="half" idx="1"/>
          </p:nvPr>
        </p:nvPicPr>
        <p:blipFill>
          <a:blip r:embed="rId2"/>
          <a:stretch>
            <a:fillRect/>
          </a:stretch>
        </p:blipFill>
        <p:spPr>
          <a:xfrm>
            <a:off x="1155700" y="2944382"/>
            <a:ext cx="4824413" cy="2734536"/>
          </a:xfrm>
        </p:spPr>
      </p:pic>
      <p:sp>
        <p:nvSpPr>
          <p:cNvPr id="7" name="Content Placeholder 6">
            <a:extLst>
              <a:ext uri="{FF2B5EF4-FFF2-40B4-BE49-F238E27FC236}">
                <a16:creationId xmlns:a16="http://schemas.microsoft.com/office/drawing/2014/main" id="{71A7ED07-E28B-BF53-F1CC-9C8965ABA141}"/>
              </a:ext>
            </a:extLst>
          </p:cNvPr>
          <p:cNvSpPr>
            <a:spLocks noGrp="1"/>
          </p:cNvSpPr>
          <p:nvPr>
            <p:ph sz="half" idx="2"/>
          </p:nvPr>
        </p:nvSpPr>
        <p:spPr/>
        <p:txBody>
          <a:bodyPr>
            <a:normAutofit fontScale="92500" lnSpcReduction="20000"/>
          </a:bodyPr>
          <a:lstStyle/>
          <a:p>
            <a:r>
              <a:rPr lang="en-US" dirty="0"/>
              <a:t>“A data lake is a centralized repository designed to store, process, and secure large amounts of structured, semi-structured, and unstructured data.”</a:t>
            </a:r>
          </a:p>
          <a:p>
            <a:r>
              <a:rPr lang="en-US" dirty="0"/>
              <a:t>Actually, just S3, Blob Storage, or GCS</a:t>
            </a:r>
          </a:p>
          <a:p>
            <a:r>
              <a:rPr lang="en-US" dirty="0"/>
              <a:t>Azure does have a separate product called Azure Data Lake with more features</a:t>
            </a:r>
          </a:p>
          <a:p>
            <a:r>
              <a:rPr lang="en-US" dirty="0"/>
              <a:t>Useful Links:</a:t>
            </a:r>
          </a:p>
          <a:p>
            <a:pPr lvl="1"/>
            <a:r>
              <a:rPr lang="en-US" sz="1100" dirty="0"/>
              <a:t>https://azure.microsoft.com/en-us/solutions/data-lake/</a:t>
            </a:r>
          </a:p>
          <a:p>
            <a:pPr lvl="1"/>
            <a:r>
              <a:rPr lang="en-US" sz="1100" dirty="0"/>
              <a:t>https://aws.amazon.com/solutions/implementations/data-lake-solution/</a:t>
            </a:r>
          </a:p>
          <a:p>
            <a:pPr lvl="1"/>
            <a:r>
              <a:rPr lang="en-US" sz="1300" dirty="0"/>
              <a:t>https://cloud.google.com/learn/what-is-a-data-lake</a:t>
            </a:r>
          </a:p>
        </p:txBody>
      </p:sp>
    </p:spTree>
    <p:extLst>
      <p:ext uri="{BB962C8B-B14F-4D97-AF65-F5344CB8AC3E}">
        <p14:creationId xmlns:p14="http://schemas.microsoft.com/office/powerpoint/2010/main" val="204889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Hadoop / Spark</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pPr>
              <a:spcBef>
                <a:spcPts val="0"/>
              </a:spcBef>
            </a:pPr>
            <a:r>
              <a:rPr lang="en-US" sz="2000" dirty="0"/>
              <a:t>AWS EMR</a:t>
            </a:r>
          </a:p>
          <a:p>
            <a:pPr>
              <a:spcBef>
                <a:spcPts val="0"/>
              </a:spcBef>
            </a:pPr>
            <a:r>
              <a:rPr lang="en-US" sz="1300" dirty="0"/>
              <a:t>(Elastic MapReduce)</a:t>
            </a:r>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normAutofit lnSpcReduction="10000"/>
          </a:bodyPr>
          <a:lstStyle/>
          <a:p>
            <a:pPr marL="285750" indent="-285750">
              <a:buFont typeface="Arial" panose="020B0604020202020204" pitchFamily="34" charset="0"/>
              <a:buChar char="•"/>
            </a:pPr>
            <a:r>
              <a:rPr lang="en-US" dirty="0"/>
              <a:t>Host for Hadoop, Spark, and associated services such as YARN, HDFS, HBase, and Hive</a:t>
            </a:r>
          </a:p>
          <a:p>
            <a:pPr marL="285750" indent="-285750">
              <a:buFont typeface="Arial" panose="020B0604020202020204" pitchFamily="34" charset="0"/>
              <a:buChar char="•"/>
            </a:pPr>
            <a:r>
              <a:rPr lang="en-US" dirty="0"/>
              <a:t>Used for processing data concurrently distributed</a:t>
            </a:r>
          </a:p>
          <a:p>
            <a:pPr marL="285750" indent="-285750">
              <a:buFont typeface="Arial" panose="020B0604020202020204" pitchFamily="34" charset="0"/>
              <a:buChar char="•"/>
            </a:pPr>
            <a:r>
              <a:rPr lang="en-US" dirty="0"/>
              <a:t>Works well with S3 (don’t necessarily need HDFS)</a:t>
            </a:r>
          </a:p>
          <a:p>
            <a:pPr marL="285750" indent="-285750">
              <a:buFont typeface="Arial" panose="020B0604020202020204" pitchFamily="34" charset="0"/>
              <a:buChar char="•"/>
            </a:pPr>
            <a:r>
              <a:rPr lang="en-US" dirty="0"/>
              <a:t>Useful for real-time IoT, logging, or analytics</a:t>
            </a:r>
          </a:p>
          <a:p>
            <a:pPr marL="285750" indent="-285750">
              <a:buFont typeface="Arial" panose="020B0604020202020204" pitchFamily="34" charset="0"/>
              <a:buChar char="•"/>
            </a:pPr>
            <a:r>
              <a:rPr lang="en-US" b="1" dirty="0"/>
              <a:t>More Info:</a:t>
            </a:r>
            <a:r>
              <a:rPr lang="en-US" dirty="0"/>
              <a:t> </a:t>
            </a:r>
            <a:r>
              <a:rPr lang="en-US" sz="1000" dirty="0"/>
              <a:t>https://aws.amazon.com/emr</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dirty="0"/>
              <a:t>Azure HDInsight</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a:bodyPr>
          <a:lstStyle/>
          <a:p>
            <a:pPr marL="285750" indent="-285750">
              <a:buFont typeface="Arial" panose="020B0604020202020204" pitchFamily="34" charset="0"/>
              <a:buChar char="•"/>
            </a:pPr>
            <a:r>
              <a:rPr lang="en-US" dirty="0"/>
              <a:t>Pretty much the same as EMR</a:t>
            </a:r>
          </a:p>
          <a:p>
            <a:pPr marL="285750" indent="-285750">
              <a:buFont typeface="Arial" panose="020B0604020202020204" pitchFamily="34" charset="0"/>
              <a:buChar char="•"/>
            </a:pPr>
            <a:r>
              <a:rPr lang="en-US" dirty="0"/>
              <a:t>Adds support for R Server, Pig, </a:t>
            </a:r>
            <a:r>
              <a:rPr lang="en-US" dirty="0" err="1"/>
              <a:t>ZooKeeper</a:t>
            </a:r>
            <a:endParaRPr lang="en-US" dirty="0"/>
          </a:p>
          <a:p>
            <a:pPr marL="285750" indent="-285750">
              <a:buFont typeface="Arial" panose="020B0604020202020204" pitchFamily="34" charset="0"/>
              <a:buChar char="•"/>
            </a:pPr>
            <a:r>
              <a:rPr lang="en-US" dirty="0"/>
              <a:t>Seems more mature than Data Proc</a:t>
            </a:r>
          </a:p>
          <a:p>
            <a:pPr marL="285750" indent="-285750">
              <a:buFont typeface="Arial" panose="020B0604020202020204" pitchFamily="34" charset="0"/>
              <a:buChar char="•"/>
            </a:pPr>
            <a:r>
              <a:rPr lang="en-US" b="1" dirty="0"/>
              <a:t>More Info: </a:t>
            </a:r>
            <a:r>
              <a:rPr lang="en-US" sz="1100" dirty="0"/>
              <a:t>https://azure.microsoft.com/en-us/products/hdinsight</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dirty="0"/>
              <a:t>GCP Data Proc</a:t>
            </a:r>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a:xfrm>
            <a:off x="7888329" y="3179762"/>
            <a:ext cx="3489420" cy="2847293"/>
          </a:xfrm>
        </p:spPr>
        <p:txBody>
          <a:bodyPr>
            <a:normAutofit/>
          </a:bodyPr>
          <a:lstStyle/>
          <a:p>
            <a:pPr marL="285750" indent="-285750">
              <a:buFont typeface="Arial" panose="020B0604020202020204" pitchFamily="34" charset="0"/>
              <a:buChar char="•"/>
            </a:pPr>
            <a:r>
              <a:rPr lang="en-US" dirty="0"/>
              <a:t>Pretty much the same as EMR</a:t>
            </a:r>
          </a:p>
          <a:p>
            <a:pPr marL="285750" indent="-285750">
              <a:buFont typeface="Arial" panose="020B0604020202020204" pitchFamily="34" charset="0"/>
              <a:buChar char="•"/>
            </a:pPr>
            <a:r>
              <a:rPr lang="en-US" dirty="0"/>
              <a:t>Scales very nicely</a:t>
            </a:r>
          </a:p>
          <a:p>
            <a:pPr marL="285750" indent="-285750">
              <a:buFont typeface="Arial" panose="020B0604020202020204" pitchFamily="34" charset="0"/>
              <a:buChar char="•"/>
            </a:pPr>
            <a:r>
              <a:rPr lang="en-US" dirty="0"/>
              <a:t>Easily integrates with </a:t>
            </a:r>
            <a:r>
              <a:rPr lang="en-US" dirty="0" err="1"/>
              <a:t>PySpark</a:t>
            </a:r>
            <a:endParaRPr lang="en-US" dirty="0"/>
          </a:p>
          <a:p>
            <a:pPr marL="285750" indent="-285750">
              <a:buFont typeface="Arial" panose="020B0604020202020204" pitchFamily="34" charset="0"/>
              <a:buChar char="•"/>
            </a:pPr>
            <a:r>
              <a:rPr lang="en-US" dirty="0"/>
              <a:t>This is the platform I use everyday</a:t>
            </a:r>
          </a:p>
          <a:p>
            <a:pPr marL="285750" indent="-285750">
              <a:buFont typeface="Arial" panose="020B0604020202020204" pitchFamily="34" charset="0"/>
              <a:buChar char="•"/>
            </a:pPr>
            <a:r>
              <a:rPr lang="en-US" b="1" dirty="0"/>
              <a:t>More Info: </a:t>
            </a:r>
            <a:r>
              <a:rPr lang="en-US" sz="1000" dirty="0"/>
              <a:t>https://cloud.google.com/dataproc</a:t>
            </a:r>
          </a:p>
          <a:p>
            <a:r>
              <a:rPr lang="en-US" sz="1000" dirty="0"/>
              <a:t>        https://cloud.google.com/learn/what-is-hadoop</a:t>
            </a:r>
          </a:p>
          <a:p>
            <a:r>
              <a:rPr lang="en-US" sz="1000" dirty="0"/>
              <a:t>        </a:t>
            </a:r>
            <a:r>
              <a:rPr lang="en-US" sz="900" dirty="0"/>
              <a:t>https://www.ibm.com/cloud/blog/hadoop-vs-spark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1766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4" end="4"/>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
                                            <p:txEl>
                                              <p:pRg st="4" end="4"/>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
                                            <p:txEl>
                                              <p:pRg st="5" end="5"/>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OCR</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pPr>
              <a:spcBef>
                <a:spcPts val="0"/>
              </a:spcBef>
            </a:pPr>
            <a:r>
              <a:rPr lang="en-US" dirty="0"/>
              <a:t>AWS </a:t>
            </a:r>
            <a:r>
              <a:rPr lang="en-US" dirty="0" err="1"/>
              <a:t>Textract</a:t>
            </a:r>
            <a:endParaRPr lang="en-US" dirty="0"/>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normAutofit/>
          </a:bodyPr>
          <a:lstStyle/>
          <a:p>
            <a:pPr marL="285750" indent="-285750">
              <a:buFont typeface="Arial" panose="020B0604020202020204" pitchFamily="34" charset="0"/>
              <a:buChar char="•"/>
            </a:pPr>
            <a:r>
              <a:rPr lang="en-US" dirty="0"/>
              <a:t>Machine Learning (ML) service that automatically extracts text, handwriting, and data from scanned documents</a:t>
            </a:r>
          </a:p>
          <a:p>
            <a:pPr marL="285750" indent="-285750">
              <a:buFont typeface="Arial" panose="020B0604020202020204" pitchFamily="34" charset="0"/>
              <a:buChar char="•"/>
            </a:pPr>
            <a:r>
              <a:rPr lang="en-US" dirty="0"/>
              <a:t>Very accurate, like orders of magnitude higher than Tesseract</a:t>
            </a:r>
          </a:p>
          <a:p>
            <a:pPr marL="285750" indent="-285750">
              <a:buFont typeface="Arial" panose="020B0604020202020204" pitchFamily="34" charset="0"/>
              <a:buChar char="•"/>
            </a:pPr>
            <a:r>
              <a:rPr lang="en-US" b="1" dirty="0"/>
              <a:t>More Info:</a:t>
            </a:r>
            <a:r>
              <a:rPr lang="en-US" dirty="0"/>
              <a:t> </a:t>
            </a:r>
            <a:r>
              <a:rPr lang="en-US" sz="1000" dirty="0"/>
              <a:t>https://aws.amazon.com/textract/</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sz="1600" dirty="0"/>
              <a:t>Azure Computer Vision OCR</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a:bodyPr>
          <a:lstStyle/>
          <a:p>
            <a:pPr marL="285750" indent="-285750">
              <a:buFont typeface="Arial" panose="020B0604020202020204" pitchFamily="34" charset="0"/>
              <a:buChar char="•"/>
            </a:pPr>
            <a:r>
              <a:rPr lang="en-US" dirty="0"/>
              <a:t>Pretty much the same as </a:t>
            </a:r>
            <a:r>
              <a:rPr lang="en-US" dirty="0" err="1"/>
              <a:t>Textract</a:t>
            </a:r>
            <a:endParaRPr lang="en-US" dirty="0"/>
          </a:p>
          <a:p>
            <a:pPr marL="285750" indent="-285750">
              <a:buFont typeface="Arial" panose="020B0604020202020204" pitchFamily="34" charset="0"/>
              <a:buChar char="•"/>
            </a:pPr>
            <a:r>
              <a:rPr lang="en-US" dirty="0"/>
              <a:t>Speed and accuracy are about the same, but </a:t>
            </a:r>
            <a:r>
              <a:rPr lang="en-US" dirty="0" err="1"/>
              <a:t>Textract</a:t>
            </a:r>
            <a:r>
              <a:rPr lang="en-US" dirty="0"/>
              <a:t> is better with tables</a:t>
            </a:r>
          </a:p>
          <a:p>
            <a:pPr marL="285750" indent="-285750">
              <a:buFont typeface="Arial" panose="020B0604020202020204" pitchFamily="34" charset="0"/>
              <a:buChar char="•"/>
            </a:pPr>
            <a:r>
              <a:rPr lang="en-US" b="1" dirty="0"/>
              <a:t>More Info: </a:t>
            </a:r>
            <a:r>
              <a:rPr lang="en-US" sz="1100" dirty="0"/>
              <a:t>https://azure.microsoft.com/en-us/products/cognitive-services/computer-vision</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dirty="0"/>
              <a:t>GCP Document AI</a:t>
            </a:r>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a:xfrm>
            <a:off x="7888329" y="3179762"/>
            <a:ext cx="3489420" cy="2847293"/>
          </a:xfrm>
        </p:spPr>
        <p:txBody>
          <a:bodyPr>
            <a:normAutofit lnSpcReduction="10000"/>
          </a:bodyPr>
          <a:lstStyle/>
          <a:p>
            <a:pPr marL="285750" indent="-285750">
              <a:buFont typeface="Arial" panose="020B0604020202020204" pitchFamily="34" charset="0"/>
              <a:buChar char="•"/>
            </a:pPr>
            <a:r>
              <a:rPr lang="en-US" dirty="0"/>
              <a:t>Pretty much the same as </a:t>
            </a:r>
            <a:r>
              <a:rPr lang="en-US" dirty="0" err="1"/>
              <a:t>Textract</a:t>
            </a:r>
            <a:endParaRPr lang="en-US" dirty="0"/>
          </a:p>
          <a:p>
            <a:pPr marL="285750" indent="-285750">
              <a:buFont typeface="Arial" panose="020B0604020202020204" pitchFamily="34" charset="0"/>
              <a:buChar char="•"/>
            </a:pPr>
            <a:r>
              <a:rPr lang="en-US" dirty="0"/>
              <a:t>Speed and accuracy are about the same, but </a:t>
            </a:r>
            <a:r>
              <a:rPr lang="en-US" dirty="0" err="1"/>
              <a:t>Textract</a:t>
            </a:r>
            <a:r>
              <a:rPr lang="en-US" dirty="0"/>
              <a:t> is better with tables</a:t>
            </a:r>
          </a:p>
          <a:p>
            <a:pPr marL="285750" indent="-285750">
              <a:buFont typeface="Arial" panose="020B0604020202020204" pitchFamily="34" charset="0"/>
              <a:buChar char="•"/>
            </a:pPr>
            <a:r>
              <a:rPr lang="en-US" dirty="0"/>
              <a:t>Can return Key/Value Pairs</a:t>
            </a:r>
          </a:p>
          <a:p>
            <a:pPr marL="285750" indent="-285750">
              <a:buFont typeface="Arial" panose="020B0604020202020204" pitchFamily="34" charset="0"/>
              <a:buChar char="•"/>
            </a:pPr>
            <a:r>
              <a:rPr lang="en-US" dirty="0"/>
              <a:t>Is more than just OCR, it’s a platform, for example it can automatically extract invoices and receipts</a:t>
            </a:r>
          </a:p>
          <a:p>
            <a:pPr marL="285750" indent="-285750">
              <a:buFont typeface="Arial" panose="020B0604020202020204" pitchFamily="34" charset="0"/>
              <a:buChar char="•"/>
            </a:pPr>
            <a:r>
              <a:rPr lang="en-US" b="1" dirty="0"/>
              <a:t>More Info: </a:t>
            </a:r>
            <a:r>
              <a:rPr lang="en-US" sz="1000" dirty="0"/>
              <a:t>https://cloud.google.com/document-ai</a:t>
            </a:r>
            <a:endParaRPr lang="en-US" dirty="0"/>
          </a:p>
        </p:txBody>
      </p:sp>
    </p:spTree>
    <p:extLst>
      <p:ext uri="{BB962C8B-B14F-4D97-AF65-F5344CB8AC3E}">
        <p14:creationId xmlns:p14="http://schemas.microsoft.com/office/powerpoint/2010/main" val="389503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a:t>Notebooks</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pPr>
              <a:spcBef>
                <a:spcPts val="0"/>
              </a:spcBef>
            </a:pPr>
            <a:r>
              <a:rPr lang="en-US" sz="1700" dirty="0"/>
              <a:t>Amazon </a:t>
            </a:r>
            <a:r>
              <a:rPr lang="en-US" sz="1700" dirty="0" err="1"/>
              <a:t>SageMaker</a:t>
            </a:r>
            <a:r>
              <a:rPr lang="en-US" sz="1700" dirty="0"/>
              <a:t> Studio</a:t>
            </a:r>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normAutofit/>
          </a:bodyPr>
          <a:lstStyle/>
          <a:p>
            <a:pPr marL="285750" indent="-285750">
              <a:buFont typeface="Arial" panose="020B0604020202020204" pitchFamily="34" charset="0"/>
              <a:buChar char="•"/>
            </a:pPr>
            <a:r>
              <a:rPr lang="en-US" dirty="0"/>
              <a:t>Web-based, integrated development environment (IDE) that lets you prepare data, build, train, deploy, and monitor your machine learning models</a:t>
            </a:r>
          </a:p>
          <a:p>
            <a:pPr marL="285750" indent="-285750">
              <a:buFont typeface="Arial" panose="020B0604020202020204" pitchFamily="34" charset="0"/>
              <a:buChar char="•"/>
            </a:pPr>
            <a:r>
              <a:rPr lang="en-US" b="1" dirty="0"/>
              <a:t>More Info:</a:t>
            </a:r>
            <a:r>
              <a:rPr lang="en-US" dirty="0"/>
              <a:t> </a:t>
            </a:r>
            <a:r>
              <a:rPr lang="en-US" sz="900" dirty="0"/>
              <a:t>https://aws.amazon.com/sagemaker/studio/</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sz="1600" dirty="0"/>
              <a:t>Azure ML</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a:bodyPr>
          <a:lstStyle/>
          <a:p>
            <a:pPr marL="285750" indent="-285750">
              <a:buFont typeface="Arial" panose="020B0604020202020204" pitchFamily="34" charset="0"/>
              <a:buChar char="•"/>
            </a:pPr>
            <a:r>
              <a:rPr lang="en-US" dirty="0"/>
              <a:t>Can be a </a:t>
            </a:r>
            <a:r>
              <a:rPr lang="en-US" dirty="0" err="1"/>
              <a:t>JupyterLab</a:t>
            </a:r>
            <a:r>
              <a:rPr lang="en-US" dirty="0"/>
              <a:t> and Notebooks environment host</a:t>
            </a:r>
          </a:p>
          <a:p>
            <a:pPr marL="285750" indent="-285750">
              <a:buFont typeface="Arial" panose="020B0604020202020204" pitchFamily="34" charset="0"/>
              <a:buChar char="•"/>
            </a:pPr>
            <a:r>
              <a:rPr lang="en-US" dirty="0"/>
              <a:t>Can also host models (like </a:t>
            </a:r>
            <a:r>
              <a:rPr lang="en-US" dirty="0" err="1"/>
              <a:t>SageMaker</a:t>
            </a:r>
            <a:r>
              <a:rPr lang="en-US" dirty="0"/>
              <a:t>)</a:t>
            </a:r>
          </a:p>
          <a:p>
            <a:pPr marL="285750" indent="-285750">
              <a:buFont typeface="Arial" panose="020B0604020202020204" pitchFamily="34" charset="0"/>
              <a:buChar char="•"/>
            </a:pPr>
            <a:r>
              <a:rPr lang="en-US" dirty="0"/>
              <a:t>ML Studio allows for drag and drop data science (more in a second)</a:t>
            </a:r>
          </a:p>
          <a:p>
            <a:pPr marL="285750" indent="-285750">
              <a:buFont typeface="Arial" panose="020B0604020202020204" pitchFamily="34" charset="0"/>
              <a:buChar char="•"/>
            </a:pPr>
            <a:r>
              <a:rPr lang="en-US" b="1" dirty="0"/>
              <a:t>More Info: </a:t>
            </a:r>
            <a:r>
              <a:rPr lang="en-US" sz="1100" dirty="0"/>
              <a:t>https://learn.microsoft.com/en-us/azure/machine-learning/how-to-run-jupyter-notebooks</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sz="1800" dirty="0"/>
              <a:t>GCP Vertex AI Workbench</a:t>
            </a:r>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a:xfrm>
            <a:off x="7888329" y="3179762"/>
            <a:ext cx="3489420" cy="2847293"/>
          </a:xfrm>
        </p:spPr>
        <p:txBody>
          <a:bodyPr>
            <a:normAutofit/>
          </a:bodyPr>
          <a:lstStyle/>
          <a:p>
            <a:pPr marL="285750" indent="-285750">
              <a:buFont typeface="Arial" panose="020B0604020202020204" pitchFamily="34" charset="0"/>
              <a:buChar char="•"/>
            </a:pPr>
            <a:r>
              <a:rPr lang="en-US" dirty="0"/>
              <a:t>Fully managed compute for Jupyter Notebooks using </a:t>
            </a:r>
            <a:r>
              <a:rPr lang="en-US" dirty="0" err="1"/>
              <a:t>JupyterLab</a:t>
            </a:r>
            <a:endParaRPr lang="en-US" dirty="0"/>
          </a:p>
          <a:p>
            <a:pPr marL="285750" indent="-285750">
              <a:buFont typeface="Arial" panose="020B0604020202020204" pitchFamily="34" charset="0"/>
              <a:buChar char="•"/>
            </a:pPr>
            <a:r>
              <a:rPr lang="en-US" dirty="0"/>
              <a:t>This is the environment that I code in everyday</a:t>
            </a:r>
          </a:p>
          <a:p>
            <a:pPr marL="285750" indent="-285750">
              <a:buFont typeface="Arial" panose="020B0604020202020204" pitchFamily="34" charset="0"/>
              <a:buChar char="•"/>
            </a:pPr>
            <a:r>
              <a:rPr lang="en-US" b="1" dirty="0"/>
              <a:t>More Info:  </a:t>
            </a:r>
            <a:r>
              <a:rPr lang="en-US" sz="1000" dirty="0"/>
              <a:t>https://cloud.google.com/vertex-ai-workbench</a:t>
            </a:r>
            <a:endParaRPr lang="en-US" dirty="0"/>
          </a:p>
        </p:txBody>
      </p:sp>
    </p:spTree>
    <p:extLst>
      <p:ext uri="{BB962C8B-B14F-4D97-AF65-F5344CB8AC3E}">
        <p14:creationId xmlns:p14="http://schemas.microsoft.com/office/powerpoint/2010/main" val="124319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DA12459-F5C3-C29D-B4D4-26ADF4708171}"/>
              </a:ext>
            </a:extLst>
          </p:cNvPr>
          <p:cNvSpPr>
            <a:spLocks noGrp="1"/>
          </p:cNvSpPr>
          <p:nvPr>
            <p:ph type="title"/>
          </p:nvPr>
        </p:nvSpPr>
        <p:spPr/>
        <p:txBody>
          <a:bodyPr/>
          <a:lstStyle/>
          <a:p>
            <a:r>
              <a:rPr lang="en-US" dirty="0"/>
              <a:t>Azure ML Studio</a:t>
            </a:r>
          </a:p>
        </p:txBody>
      </p:sp>
      <p:pic>
        <p:nvPicPr>
          <p:cNvPr id="12" name="Content Placeholder 11" descr="Graphical user interface&#10;&#10;Description automatically generated">
            <a:extLst>
              <a:ext uri="{FF2B5EF4-FFF2-40B4-BE49-F238E27FC236}">
                <a16:creationId xmlns:a16="http://schemas.microsoft.com/office/drawing/2014/main" id="{53ECE597-079C-DE98-1C1A-A9163E3D5C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8105" y="2359659"/>
            <a:ext cx="7595790" cy="4139112"/>
          </a:xfrm>
        </p:spPr>
      </p:pic>
    </p:spTree>
    <p:extLst>
      <p:ext uri="{BB962C8B-B14F-4D97-AF65-F5344CB8AC3E}">
        <p14:creationId xmlns:p14="http://schemas.microsoft.com/office/powerpoint/2010/main" val="1669990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err="1"/>
              <a:t>MLaaS</a:t>
            </a:r>
            <a:r>
              <a:rPr lang="en-US" dirty="0"/>
              <a:t> (ML as a Service)</a:t>
            </a:r>
            <a:br>
              <a:rPr lang="en-US" dirty="0"/>
            </a:br>
            <a:r>
              <a:rPr lang="en-US" sz="2000" dirty="0"/>
              <a:t>ML Model Hosting</a:t>
            </a:r>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pPr>
              <a:spcBef>
                <a:spcPts val="0"/>
              </a:spcBef>
            </a:pPr>
            <a:r>
              <a:rPr lang="en-US" sz="2300" dirty="0"/>
              <a:t>Amazon </a:t>
            </a:r>
            <a:r>
              <a:rPr lang="en-US" sz="2300" dirty="0" err="1"/>
              <a:t>SageMaker</a:t>
            </a:r>
            <a:endParaRPr lang="en-US" sz="2300" dirty="0"/>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normAutofit/>
          </a:bodyPr>
          <a:lstStyle/>
          <a:p>
            <a:pPr marL="285750" indent="-285750">
              <a:buFont typeface="Arial" panose="020B0604020202020204" pitchFamily="34" charset="0"/>
              <a:buChar char="•"/>
            </a:pPr>
            <a:r>
              <a:rPr lang="en-US" dirty="0"/>
              <a:t>Build, train, and deploy machine learning (ML) models for any use case with fully managed infrastructure, tools, and workflows</a:t>
            </a:r>
          </a:p>
          <a:p>
            <a:pPr marL="285750" indent="-285750">
              <a:buFont typeface="Arial" panose="020B0604020202020204" pitchFamily="34" charset="0"/>
              <a:buChar char="•"/>
            </a:pPr>
            <a:r>
              <a:rPr lang="en-US" dirty="0"/>
              <a:t>Just provide an ONNX version of the model and the code to call it, and it turns it into a PaaS-like service for prediction</a:t>
            </a:r>
          </a:p>
          <a:p>
            <a:pPr marL="285750" indent="-285750">
              <a:buFont typeface="Arial" panose="020B0604020202020204" pitchFamily="34" charset="0"/>
              <a:buChar char="•"/>
            </a:pPr>
            <a:r>
              <a:rPr lang="en-US" b="1" dirty="0"/>
              <a:t>More Info:</a:t>
            </a:r>
            <a:r>
              <a:rPr lang="en-US" dirty="0"/>
              <a:t> </a:t>
            </a:r>
            <a:r>
              <a:rPr lang="en-US" sz="900" dirty="0"/>
              <a:t>https://aws.amazon.com/sagemaker/</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dirty="0"/>
              <a:t>Azure ML</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a:bodyPr>
          <a:lstStyle/>
          <a:p>
            <a:pPr marL="285750" indent="-285750">
              <a:buFont typeface="Arial" panose="020B0604020202020204" pitchFamily="34" charset="0"/>
              <a:buChar char="•"/>
            </a:pPr>
            <a:r>
              <a:rPr lang="en-US" dirty="0"/>
              <a:t>As a model host it is exactly the same as </a:t>
            </a:r>
            <a:r>
              <a:rPr lang="en-US" dirty="0" err="1"/>
              <a:t>SageMaker</a:t>
            </a:r>
            <a:endParaRPr lang="en-US" dirty="0"/>
          </a:p>
          <a:p>
            <a:pPr marL="285750" indent="-285750">
              <a:buFont typeface="Arial" panose="020B0604020202020204" pitchFamily="34" charset="0"/>
              <a:buChar char="•"/>
            </a:pPr>
            <a:r>
              <a:rPr lang="en-US" b="1" dirty="0"/>
              <a:t>More Info: </a:t>
            </a:r>
            <a:r>
              <a:rPr lang="en-US" sz="1100" dirty="0"/>
              <a:t>https://azure.microsoft.com/en-us/products/machine-learning</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sz="1800" dirty="0"/>
              <a:t>GCP Vertex AI</a:t>
            </a:r>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a:xfrm>
            <a:off x="7888329" y="3179762"/>
            <a:ext cx="3489420" cy="2847293"/>
          </a:xfrm>
        </p:spPr>
        <p:txBody>
          <a:bodyPr>
            <a:normAutofit/>
          </a:bodyPr>
          <a:lstStyle/>
          <a:p>
            <a:pPr marL="285750" indent="-285750">
              <a:buFont typeface="Arial" panose="020B0604020202020204" pitchFamily="34" charset="0"/>
              <a:buChar char="•"/>
            </a:pPr>
            <a:r>
              <a:rPr lang="en-US" dirty="0"/>
              <a:t>As a model host it is exactly the same as </a:t>
            </a:r>
            <a:r>
              <a:rPr lang="en-US" dirty="0" err="1"/>
              <a:t>SageMaker</a:t>
            </a:r>
            <a:endParaRPr lang="en-US" dirty="0"/>
          </a:p>
          <a:p>
            <a:pPr marL="285750" indent="-285750">
              <a:buFont typeface="Arial" panose="020B0604020202020204" pitchFamily="34" charset="0"/>
              <a:buChar char="•"/>
            </a:pPr>
            <a:r>
              <a:rPr lang="en-US" b="1" dirty="0"/>
              <a:t>More Info:  </a:t>
            </a:r>
            <a:r>
              <a:rPr lang="en-US" sz="1100" dirty="0"/>
              <a:t>https://cloud.google.com/vertex-ai</a:t>
            </a:r>
          </a:p>
        </p:txBody>
      </p:sp>
    </p:spTree>
    <p:extLst>
      <p:ext uri="{BB962C8B-B14F-4D97-AF65-F5344CB8AC3E}">
        <p14:creationId xmlns:p14="http://schemas.microsoft.com/office/powerpoint/2010/main" val="177635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915-AC14-BE3D-2400-2126CFBDF827}"/>
              </a:ext>
            </a:extLst>
          </p:cNvPr>
          <p:cNvSpPr>
            <a:spLocks noGrp="1"/>
          </p:cNvSpPr>
          <p:nvPr>
            <p:ph type="title"/>
          </p:nvPr>
        </p:nvSpPr>
        <p:spPr/>
        <p:txBody>
          <a:bodyPr/>
          <a:lstStyle/>
          <a:p>
            <a:r>
              <a:rPr lang="en-US" dirty="0" err="1"/>
              <a:t>AutoML</a:t>
            </a:r>
            <a:r>
              <a:rPr lang="en-US" dirty="0"/>
              <a:t> (Image Use Case)</a:t>
            </a:r>
            <a:endParaRPr lang="en-US" sz="2000" dirty="0"/>
          </a:p>
        </p:txBody>
      </p:sp>
      <p:sp>
        <p:nvSpPr>
          <p:cNvPr id="4" name="Text Placeholder 3">
            <a:extLst>
              <a:ext uri="{FF2B5EF4-FFF2-40B4-BE49-F238E27FC236}">
                <a16:creationId xmlns:a16="http://schemas.microsoft.com/office/drawing/2014/main" id="{B1BEBB0A-5FF3-11E8-FAD7-0BD1A3554943}"/>
              </a:ext>
            </a:extLst>
          </p:cNvPr>
          <p:cNvSpPr>
            <a:spLocks noGrp="1"/>
          </p:cNvSpPr>
          <p:nvPr>
            <p:ph type="body" idx="1"/>
          </p:nvPr>
        </p:nvSpPr>
        <p:spPr/>
        <p:txBody>
          <a:bodyPr/>
          <a:lstStyle/>
          <a:p>
            <a:pPr>
              <a:spcBef>
                <a:spcPts val="0"/>
              </a:spcBef>
            </a:pPr>
            <a:r>
              <a:rPr lang="en-US" sz="1500" dirty="0"/>
              <a:t>Amazon </a:t>
            </a:r>
            <a:r>
              <a:rPr lang="en-US" sz="1500" dirty="0" err="1"/>
              <a:t>SageMaker</a:t>
            </a:r>
            <a:r>
              <a:rPr lang="en-US" sz="1500" dirty="0"/>
              <a:t> Autopilot</a:t>
            </a:r>
          </a:p>
        </p:txBody>
      </p:sp>
      <p:sp>
        <p:nvSpPr>
          <p:cNvPr id="7" name="Text Placeholder 6">
            <a:extLst>
              <a:ext uri="{FF2B5EF4-FFF2-40B4-BE49-F238E27FC236}">
                <a16:creationId xmlns:a16="http://schemas.microsoft.com/office/drawing/2014/main" id="{608A154A-3B16-A469-D959-88B9D4F35B38}"/>
              </a:ext>
            </a:extLst>
          </p:cNvPr>
          <p:cNvSpPr>
            <a:spLocks noGrp="1"/>
          </p:cNvSpPr>
          <p:nvPr>
            <p:ph type="body" sz="half" idx="15"/>
          </p:nvPr>
        </p:nvSpPr>
        <p:spPr/>
        <p:txBody>
          <a:bodyPr>
            <a:normAutofit/>
          </a:bodyPr>
          <a:lstStyle/>
          <a:p>
            <a:pPr marL="285750" indent="-285750">
              <a:buFont typeface="Arial" panose="020B0604020202020204" pitchFamily="34" charset="0"/>
              <a:buChar char="•"/>
            </a:pPr>
            <a:r>
              <a:rPr lang="en-US" dirty="0"/>
              <a:t>Automatically create machine learning models with full visibility</a:t>
            </a:r>
          </a:p>
          <a:p>
            <a:pPr marL="285750" indent="-285750">
              <a:buFont typeface="Arial" panose="020B0604020202020204" pitchFamily="34" charset="0"/>
              <a:buChar char="•"/>
            </a:pPr>
            <a:r>
              <a:rPr lang="en-US" dirty="0"/>
              <a:t>Is a more generic solution than the Azure or GCP offerings</a:t>
            </a:r>
          </a:p>
          <a:p>
            <a:pPr marL="285750" indent="-285750">
              <a:buFont typeface="Arial" panose="020B0604020202020204" pitchFamily="34" charset="0"/>
              <a:buChar char="•"/>
            </a:pPr>
            <a:r>
              <a:rPr lang="en-US" b="1" dirty="0"/>
              <a:t>More Info:</a:t>
            </a:r>
            <a:r>
              <a:rPr lang="en-US" dirty="0"/>
              <a:t> </a:t>
            </a:r>
            <a:r>
              <a:rPr lang="en-US" sz="900" dirty="0"/>
              <a:t>https://aws.amazon.com/sagemaker/autopilot</a:t>
            </a:r>
          </a:p>
        </p:txBody>
      </p:sp>
      <p:sp>
        <p:nvSpPr>
          <p:cNvPr id="5" name="Text Placeholder 4">
            <a:extLst>
              <a:ext uri="{FF2B5EF4-FFF2-40B4-BE49-F238E27FC236}">
                <a16:creationId xmlns:a16="http://schemas.microsoft.com/office/drawing/2014/main" id="{2BC63E3A-0B4D-B44B-5367-D30CCE9E1668}"/>
              </a:ext>
            </a:extLst>
          </p:cNvPr>
          <p:cNvSpPr>
            <a:spLocks noGrp="1"/>
          </p:cNvSpPr>
          <p:nvPr>
            <p:ph type="body" sz="quarter" idx="3"/>
          </p:nvPr>
        </p:nvSpPr>
        <p:spPr/>
        <p:txBody>
          <a:bodyPr/>
          <a:lstStyle/>
          <a:p>
            <a:r>
              <a:rPr lang="en-US" sz="2000" dirty="0"/>
              <a:t>Azure Custom Vision API</a:t>
            </a:r>
          </a:p>
        </p:txBody>
      </p:sp>
      <p:sp>
        <p:nvSpPr>
          <p:cNvPr id="8" name="Text Placeholder 7">
            <a:extLst>
              <a:ext uri="{FF2B5EF4-FFF2-40B4-BE49-F238E27FC236}">
                <a16:creationId xmlns:a16="http://schemas.microsoft.com/office/drawing/2014/main" id="{C9302E3C-6BD5-5655-C800-1E6678CF0E82}"/>
              </a:ext>
            </a:extLst>
          </p:cNvPr>
          <p:cNvSpPr>
            <a:spLocks noGrp="1"/>
          </p:cNvSpPr>
          <p:nvPr>
            <p:ph type="body" sz="half" idx="16"/>
          </p:nvPr>
        </p:nvSpPr>
        <p:spPr/>
        <p:txBody>
          <a:bodyPr>
            <a:normAutofit/>
          </a:bodyPr>
          <a:lstStyle/>
          <a:p>
            <a:pPr marL="285750" indent="-285750">
              <a:buFont typeface="Arial" panose="020B0604020202020204" pitchFamily="34" charset="0"/>
              <a:buChar char="•"/>
            </a:pPr>
            <a:r>
              <a:rPr lang="en-US" dirty="0"/>
              <a:t>You create a custom vision model by uploading images and giving it a label, and it does the rest</a:t>
            </a:r>
          </a:p>
          <a:p>
            <a:pPr marL="285750" indent="-285750">
              <a:buFont typeface="Arial" panose="020B0604020202020204" pitchFamily="34" charset="0"/>
              <a:buChar char="•"/>
            </a:pPr>
            <a:r>
              <a:rPr lang="en-US" dirty="0"/>
              <a:t>By far the easiest of these services to work with</a:t>
            </a:r>
          </a:p>
          <a:p>
            <a:pPr marL="285750" indent="-285750">
              <a:buFont typeface="Arial" panose="020B0604020202020204" pitchFamily="34" charset="0"/>
              <a:buChar char="•"/>
            </a:pPr>
            <a:r>
              <a:rPr lang="en-US" b="1" dirty="0"/>
              <a:t>More Info: </a:t>
            </a:r>
            <a:r>
              <a:rPr lang="en-US" sz="1100" dirty="0"/>
              <a:t>https://azure.microsoft.com/en-us/products/cognitive-services/custom-vision-service/</a:t>
            </a:r>
          </a:p>
        </p:txBody>
      </p:sp>
      <p:sp>
        <p:nvSpPr>
          <p:cNvPr id="6" name="Text Placeholder 5">
            <a:extLst>
              <a:ext uri="{FF2B5EF4-FFF2-40B4-BE49-F238E27FC236}">
                <a16:creationId xmlns:a16="http://schemas.microsoft.com/office/drawing/2014/main" id="{DEF9A8DA-D688-D802-5FB8-E2036424374E}"/>
              </a:ext>
            </a:extLst>
          </p:cNvPr>
          <p:cNvSpPr>
            <a:spLocks noGrp="1"/>
          </p:cNvSpPr>
          <p:nvPr>
            <p:ph type="body" sz="quarter" idx="13"/>
          </p:nvPr>
        </p:nvSpPr>
        <p:spPr/>
        <p:txBody>
          <a:bodyPr/>
          <a:lstStyle/>
          <a:p>
            <a:r>
              <a:rPr lang="en-US" sz="1800" dirty="0"/>
              <a:t>GCP </a:t>
            </a:r>
            <a:r>
              <a:rPr lang="en-US" sz="1800" dirty="0" err="1"/>
              <a:t>AutoML</a:t>
            </a:r>
            <a:r>
              <a:rPr lang="en-US" sz="1800" dirty="0"/>
              <a:t> Image</a:t>
            </a:r>
          </a:p>
        </p:txBody>
      </p:sp>
      <p:sp>
        <p:nvSpPr>
          <p:cNvPr id="9" name="Text Placeholder 8">
            <a:extLst>
              <a:ext uri="{FF2B5EF4-FFF2-40B4-BE49-F238E27FC236}">
                <a16:creationId xmlns:a16="http://schemas.microsoft.com/office/drawing/2014/main" id="{44B0C809-5801-BFA9-589B-304977FAA70F}"/>
              </a:ext>
            </a:extLst>
          </p:cNvPr>
          <p:cNvSpPr>
            <a:spLocks noGrp="1"/>
          </p:cNvSpPr>
          <p:nvPr>
            <p:ph type="body" sz="half" idx="17"/>
          </p:nvPr>
        </p:nvSpPr>
        <p:spPr>
          <a:xfrm>
            <a:off x="7888329" y="3179762"/>
            <a:ext cx="3489420" cy="2847293"/>
          </a:xfrm>
        </p:spPr>
        <p:txBody>
          <a:bodyPr>
            <a:normAutofit/>
          </a:bodyPr>
          <a:lstStyle/>
          <a:p>
            <a:pPr marL="285750" indent="-285750">
              <a:buFont typeface="Arial" panose="020B0604020202020204" pitchFamily="34" charset="0"/>
              <a:buChar char="•"/>
            </a:pPr>
            <a:r>
              <a:rPr lang="en-US" dirty="0"/>
              <a:t>Similar in concept to Custom Vision API, only not as easy to use</a:t>
            </a:r>
          </a:p>
          <a:p>
            <a:pPr marL="285750" indent="-285750">
              <a:buFont typeface="Arial" panose="020B0604020202020204" pitchFamily="34" charset="0"/>
              <a:buChar char="•"/>
            </a:pPr>
            <a:r>
              <a:rPr lang="en-US" dirty="0"/>
              <a:t>It creates models that are accurate</a:t>
            </a:r>
          </a:p>
          <a:p>
            <a:pPr marL="285750" indent="-285750">
              <a:buFont typeface="Arial" panose="020B0604020202020204" pitchFamily="34" charset="0"/>
              <a:buChar char="•"/>
            </a:pPr>
            <a:r>
              <a:rPr lang="en-US" dirty="0"/>
              <a:t>Accuracy is the same as Custom Vision API and Autopilot</a:t>
            </a:r>
          </a:p>
          <a:p>
            <a:pPr marL="285750" indent="-285750">
              <a:buFont typeface="Arial" panose="020B0604020202020204" pitchFamily="34" charset="0"/>
              <a:buChar char="•"/>
            </a:pPr>
            <a:r>
              <a:rPr lang="en-US" b="1" dirty="0"/>
              <a:t>More Info:  </a:t>
            </a:r>
            <a:r>
              <a:rPr lang="en-US" sz="1100" dirty="0"/>
              <a:t>https://cloud.google.com/vertex-ai/docs/training-overview#image</a:t>
            </a:r>
          </a:p>
        </p:txBody>
      </p:sp>
    </p:spTree>
    <p:extLst>
      <p:ext uri="{BB962C8B-B14F-4D97-AF65-F5344CB8AC3E}">
        <p14:creationId xmlns:p14="http://schemas.microsoft.com/office/powerpoint/2010/main" val="28099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D5FE-6EF8-A7E6-4DA3-6D346715497E}"/>
              </a:ext>
            </a:extLst>
          </p:cNvPr>
          <p:cNvSpPr>
            <a:spLocks noGrp="1"/>
          </p:cNvSpPr>
          <p:nvPr>
            <p:ph type="title"/>
          </p:nvPr>
        </p:nvSpPr>
        <p:spPr/>
        <p:txBody>
          <a:bodyPr/>
          <a:lstStyle/>
          <a:p>
            <a:r>
              <a:rPr lang="en-US" sz="3600" dirty="0"/>
              <a:t>Azure Custom Vision API</a:t>
            </a:r>
            <a:endParaRPr lang="en-US" dirty="0"/>
          </a:p>
        </p:txBody>
      </p:sp>
      <p:sp>
        <p:nvSpPr>
          <p:cNvPr id="4" name="Content Placeholder 3">
            <a:extLst>
              <a:ext uri="{FF2B5EF4-FFF2-40B4-BE49-F238E27FC236}">
                <a16:creationId xmlns:a16="http://schemas.microsoft.com/office/drawing/2014/main" id="{44723D10-D96D-9507-E958-47A10B58D741}"/>
              </a:ext>
            </a:extLst>
          </p:cNvPr>
          <p:cNvSpPr>
            <a:spLocks noGrp="1"/>
          </p:cNvSpPr>
          <p:nvPr>
            <p:ph sz="half" idx="1"/>
          </p:nvPr>
        </p:nvSpPr>
        <p:spPr/>
        <p:txBody>
          <a:bodyPr/>
          <a:lstStyle/>
          <a:p>
            <a:pPr marL="0" indent="0" algn="ctr">
              <a:buNone/>
            </a:pPr>
            <a:r>
              <a:rPr lang="en-US" dirty="0"/>
              <a:t>Create Project and Upload Files</a:t>
            </a:r>
          </a:p>
        </p:txBody>
      </p:sp>
      <p:sp>
        <p:nvSpPr>
          <p:cNvPr id="5" name="Content Placeholder 4">
            <a:extLst>
              <a:ext uri="{FF2B5EF4-FFF2-40B4-BE49-F238E27FC236}">
                <a16:creationId xmlns:a16="http://schemas.microsoft.com/office/drawing/2014/main" id="{45765295-2C2B-213E-F4CA-FE03540A95D2}"/>
              </a:ext>
            </a:extLst>
          </p:cNvPr>
          <p:cNvSpPr>
            <a:spLocks noGrp="1"/>
          </p:cNvSpPr>
          <p:nvPr>
            <p:ph sz="half" idx="2"/>
          </p:nvPr>
        </p:nvSpPr>
        <p:spPr/>
        <p:txBody>
          <a:bodyPr/>
          <a:lstStyle/>
          <a:p>
            <a:pPr marL="0" indent="0" algn="ctr">
              <a:buNone/>
            </a:pPr>
            <a:r>
              <a:rPr lang="en-US" dirty="0"/>
              <a:t>Review Model Accuracy</a:t>
            </a:r>
          </a:p>
        </p:txBody>
      </p:sp>
      <p:pic>
        <p:nvPicPr>
          <p:cNvPr id="7" name="Picture 6">
            <a:extLst>
              <a:ext uri="{FF2B5EF4-FFF2-40B4-BE49-F238E27FC236}">
                <a16:creationId xmlns:a16="http://schemas.microsoft.com/office/drawing/2014/main" id="{6D7DB4B1-0C03-8B6A-9D25-BDF975929A6A}"/>
              </a:ext>
            </a:extLst>
          </p:cNvPr>
          <p:cNvPicPr>
            <a:picLocks noChangeAspect="1"/>
          </p:cNvPicPr>
          <p:nvPr/>
        </p:nvPicPr>
        <p:blipFill>
          <a:blip r:embed="rId2"/>
          <a:stretch>
            <a:fillRect/>
          </a:stretch>
        </p:blipFill>
        <p:spPr>
          <a:xfrm>
            <a:off x="1400471" y="3072326"/>
            <a:ext cx="4334124" cy="2947474"/>
          </a:xfrm>
          <a:prstGeom prst="rect">
            <a:avLst/>
          </a:prstGeom>
        </p:spPr>
      </p:pic>
      <p:pic>
        <p:nvPicPr>
          <p:cNvPr id="9" name="Picture 8">
            <a:extLst>
              <a:ext uri="{FF2B5EF4-FFF2-40B4-BE49-F238E27FC236}">
                <a16:creationId xmlns:a16="http://schemas.microsoft.com/office/drawing/2014/main" id="{26ABCC3A-778F-4FF5-7A06-75FE3FB478B2}"/>
              </a:ext>
            </a:extLst>
          </p:cNvPr>
          <p:cNvPicPr>
            <a:picLocks noChangeAspect="1"/>
          </p:cNvPicPr>
          <p:nvPr/>
        </p:nvPicPr>
        <p:blipFill>
          <a:blip r:embed="rId3"/>
          <a:stretch>
            <a:fillRect/>
          </a:stretch>
        </p:blipFill>
        <p:spPr>
          <a:xfrm>
            <a:off x="6330936" y="3072326"/>
            <a:ext cx="4580710" cy="2767512"/>
          </a:xfrm>
          <a:prstGeom prst="rect">
            <a:avLst/>
          </a:prstGeom>
        </p:spPr>
      </p:pic>
    </p:spTree>
    <p:extLst>
      <p:ext uri="{BB962C8B-B14F-4D97-AF65-F5344CB8AC3E}">
        <p14:creationId xmlns:p14="http://schemas.microsoft.com/office/powerpoint/2010/main" val="82618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6CB0-9BC8-432E-C585-6666E455E4F6}"/>
              </a:ext>
            </a:extLst>
          </p:cNvPr>
          <p:cNvSpPr>
            <a:spLocks noGrp="1"/>
          </p:cNvSpPr>
          <p:nvPr>
            <p:ph type="title"/>
          </p:nvPr>
        </p:nvSpPr>
        <p:spPr/>
        <p:txBody>
          <a:bodyPr/>
          <a:lstStyle/>
          <a:p>
            <a:r>
              <a:rPr lang="en-US" dirty="0"/>
              <a:t>Polls</a:t>
            </a:r>
          </a:p>
        </p:txBody>
      </p:sp>
      <p:sp>
        <p:nvSpPr>
          <p:cNvPr id="3" name="Content Placeholder 2">
            <a:extLst>
              <a:ext uri="{FF2B5EF4-FFF2-40B4-BE49-F238E27FC236}">
                <a16:creationId xmlns:a16="http://schemas.microsoft.com/office/drawing/2014/main" id="{C42D41D7-0836-E911-CB16-4228C43276A8}"/>
              </a:ext>
            </a:extLst>
          </p:cNvPr>
          <p:cNvSpPr>
            <a:spLocks noGrp="1"/>
          </p:cNvSpPr>
          <p:nvPr>
            <p:ph idx="1"/>
          </p:nvPr>
        </p:nvSpPr>
        <p:spPr/>
        <p:txBody>
          <a:bodyPr/>
          <a:lstStyle/>
          <a:p>
            <a:r>
              <a:rPr lang="en-US" dirty="0"/>
              <a:t>Who has used other cloud providers (outside AWS)?</a:t>
            </a:r>
          </a:p>
          <a:p>
            <a:r>
              <a:rPr lang="en-US" dirty="0"/>
              <a:t>What programming languages are you working in?</a:t>
            </a:r>
          </a:p>
          <a:p>
            <a:r>
              <a:rPr lang="en-US" dirty="0"/>
              <a:t>What kinds of applications/architectures are you currently doing in AWS?</a:t>
            </a:r>
          </a:p>
        </p:txBody>
      </p:sp>
    </p:spTree>
    <p:extLst>
      <p:ext uri="{BB962C8B-B14F-4D97-AF65-F5344CB8AC3E}">
        <p14:creationId xmlns:p14="http://schemas.microsoft.com/office/powerpoint/2010/main" val="90471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F23B-8CC0-AD0B-34E0-A038F8ECF806}"/>
              </a:ext>
            </a:extLst>
          </p:cNvPr>
          <p:cNvSpPr>
            <a:spLocks noGrp="1"/>
          </p:cNvSpPr>
          <p:nvPr>
            <p:ph type="title"/>
          </p:nvPr>
        </p:nvSpPr>
        <p:spPr/>
        <p:txBody>
          <a:bodyPr/>
          <a:lstStyle/>
          <a:p>
            <a:r>
              <a:rPr lang="en-US" sz="3600" dirty="0"/>
              <a:t>Azure Custom Vision API</a:t>
            </a:r>
            <a:endParaRPr lang="en-US" dirty="0"/>
          </a:p>
        </p:txBody>
      </p:sp>
      <p:sp>
        <p:nvSpPr>
          <p:cNvPr id="3" name="Content Placeholder 2">
            <a:extLst>
              <a:ext uri="{FF2B5EF4-FFF2-40B4-BE49-F238E27FC236}">
                <a16:creationId xmlns:a16="http://schemas.microsoft.com/office/drawing/2014/main" id="{C1E1C8A2-A2B9-2F6B-5118-35DF3B0536DB}"/>
              </a:ext>
            </a:extLst>
          </p:cNvPr>
          <p:cNvSpPr>
            <a:spLocks noGrp="1"/>
          </p:cNvSpPr>
          <p:nvPr>
            <p:ph idx="1"/>
          </p:nvPr>
        </p:nvSpPr>
        <p:spPr/>
        <p:txBody>
          <a:bodyPr/>
          <a:lstStyle/>
          <a:p>
            <a:pPr marL="0" indent="0">
              <a:buNone/>
            </a:pPr>
            <a:r>
              <a:rPr lang="en-US" dirty="0"/>
              <a:t>Predict</a:t>
            </a:r>
          </a:p>
        </p:txBody>
      </p:sp>
      <p:pic>
        <p:nvPicPr>
          <p:cNvPr id="5" name="Picture 4">
            <a:extLst>
              <a:ext uri="{FF2B5EF4-FFF2-40B4-BE49-F238E27FC236}">
                <a16:creationId xmlns:a16="http://schemas.microsoft.com/office/drawing/2014/main" id="{8F3B4F37-39D9-399B-E283-EFFB010EB2CD}"/>
              </a:ext>
            </a:extLst>
          </p:cNvPr>
          <p:cNvPicPr>
            <a:picLocks noChangeAspect="1"/>
          </p:cNvPicPr>
          <p:nvPr/>
        </p:nvPicPr>
        <p:blipFill>
          <a:blip r:embed="rId2"/>
          <a:stretch>
            <a:fillRect/>
          </a:stretch>
        </p:blipFill>
        <p:spPr>
          <a:xfrm>
            <a:off x="2413330" y="2423161"/>
            <a:ext cx="7900916" cy="4181928"/>
          </a:xfrm>
          <a:prstGeom prst="rect">
            <a:avLst/>
          </a:prstGeom>
        </p:spPr>
      </p:pic>
    </p:spTree>
    <p:extLst>
      <p:ext uri="{BB962C8B-B14F-4D97-AF65-F5344CB8AC3E}">
        <p14:creationId xmlns:p14="http://schemas.microsoft.com/office/powerpoint/2010/main" val="216239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553CF-92E4-2B87-8902-AE22B0415ECE}"/>
              </a:ext>
            </a:extLst>
          </p:cNvPr>
          <p:cNvSpPr>
            <a:spLocks noGrp="1"/>
          </p:cNvSpPr>
          <p:nvPr>
            <p:ph type="title"/>
          </p:nvPr>
        </p:nvSpPr>
        <p:spPr/>
        <p:txBody>
          <a:bodyPr/>
          <a:lstStyle/>
          <a:p>
            <a:r>
              <a:rPr lang="en-US" dirty="0"/>
              <a:t>Not Enough Time To Go Over</a:t>
            </a:r>
          </a:p>
        </p:txBody>
      </p:sp>
      <p:sp>
        <p:nvSpPr>
          <p:cNvPr id="3" name="Content Placeholder 2">
            <a:extLst>
              <a:ext uri="{FF2B5EF4-FFF2-40B4-BE49-F238E27FC236}">
                <a16:creationId xmlns:a16="http://schemas.microsoft.com/office/drawing/2014/main" id="{611A3395-E2F8-FC9B-4926-898268295F30}"/>
              </a:ext>
            </a:extLst>
          </p:cNvPr>
          <p:cNvSpPr>
            <a:spLocks noGrp="1"/>
          </p:cNvSpPr>
          <p:nvPr>
            <p:ph idx="1"/>
          </p:nvPr>
        </p:nvSpPr>
        <p:spPr>
          <a:xfrm>
            <a:off x="509452" y="2603500"/>
            <a:ext cx="11096898" cy="3416300"/>
          </a:xfrm>
        </p:spPr>
        <p:txBody>
          <a:bodyPr/>
          <a:lstStyle/>
          <a:p>
            <a:r>
              <a:rPr lang="en-US" dirty="0"/>
              <a:t>IoT Services (e.g. AWS IoT Core, Azure IoT Hub, GCP Cloud IoT)</a:t>
            </a:r>
          </a:p>
          <a:p>
            <a:r>
              <a:rPr lang="en-US" dirty="0"/>
              <a:t>Networking &amp; IAM (Identity and Access Management)</a:t>
            </a:r>
          </a:p>
          <a:p>
            <a:r>
              <a:rPr lang="en-US" dirty="0"/>
              <a:t>On-Premises Clouds</a:t>
            </a:r>
          </a:p>
          <a:p>
            <a:pPr lvl="1"/>
            <a:r>
              <a:rPr lang="en-US" sz="1200" dirty="0"/>
              <a:t>AWS Outposts</a:t>
            </a:r>
            <a:r>
              <a:rPr lang="en-US" sz="900" dirty="0"/>
              <a:t> (https://aws.amazon.com/outposts/)</a:t>
            </a:r>
          </a:p>
          <a:p>
            <a:pPr lvl="1"/>
            <a:r>
              <a:rPr lang="en-US" sz="1200" dirty="0"/>
              <a:t>Azure Stack </a:t>
            </a:r>
            <a:r>
              <a:rPr lang="en-US" sz="900" dirty="0"/>
              <a:t>(https://azure.microsoft.com/en-us/products/azure-stack/)</a:t>
            </a:r>
          </a:p>
          <a:p>
            <a:pPr lvl="1"/>
            <a:r>
              <a:rPr lang="en-US" sz="1200" dirty="0"/>
              <a:t>Google Anthos </a:t>
            </a:r>
            <a:r>
              <a:rPr lang="en-US" sz="900" dirty="0"/>
              <a:t>(https://cloud.google.com/Anthos)</a:t>
            </a:r>
          </a:p>
          <a:p>
            <a:r>
              <a:rPr lang="en-US" dirty="0"/>
              <a:t>Entire cloud environments can be scripted using Terraform of Ansible (works for all)</a:t>
            </a:r>
          </a:p>
          <a:p>
            <a:endParaRPr lang="en-US" dirty="0"/>
          </a:p>
        </p:txBody>
      </p:sp>
    </p:spTree>
    <p:extLst>
      <p:ext uri="{BB962C8B-B14F-4D97-AF65-F5344CB8AC3E}">
        <p14:creationId xmlns:p14="http://schemas.microsoft.com/office/powerpoint/2010/main" val="212149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FF43-9E42-85E3-E6C6-3B656C82604F}"/>
              </a:ext>
            </a:extLst>
          </p:cNvPr>
          <p:cNvSpPr>
            <a:spLocks noGrp="1"/>
          </p:cNvSpPr>
          <p:nvPr>
            <p:ph type="title"/>
          </p:nvPr>
        </p:nvSpPr>
        <p:spPr/>
        <p:txBody>
          <a:bodyPr/>
          <a:lstStyle/>
          <a:p>
            <a:r>
              <a:rPr lang="en-US" dirty="0"/>
              <a:t>Architecture Considerations</a:t>
            </a:r>
          </a:p>
        </p:txBody>
      </p:sp>
      <p:sp>
        <p:nvSpPr>
          <p:cNvPr id="3" name="Content Placeholder 2">
            <a:extLst>
              <a:ext uri="{FF2B5EF4-FFF2-40B4-BE49-F238E27FC236}">
                <a16:creationId xmlns:a16="http://schemas.microsoft.com/office/drawing/2014/main" id="{6962212C-988F-1949-BB0E-D2D94690A3C7}"/>
              </a:ext>
            </a:extLst>
          </p:cNvPr>
          <p:cNvSpPr>
            <a:spLocks noGrp="1"/>
          </p:cNvSpPr>
          <p:nvPr>
            <p:ph idx="1"/>
          </p:nvPr>
        </p:nvSpPr>
        <p:spPr/>
        <p:txBody>
          <a:bodyPr/>
          <a:lstStyle/>
          <a:p>
            <a:r>
              <a:rPr lang="en-US" dirty="0"/>
              <a:t>THERE ARE NONE</a:t>
            </a:r>
          </a:p>
          <a:p>
            <a:r>
              <a:rPr lang="en-US" dirty="0"/>
              <a:t>The offerings are similar enough, that you really don’t have to change your current cloud architectures, its now just use this service instead of that one</a:t>
            </a:r>
          </a:p>
          <a:p>
            <a:r>
              <a:rPr lang="en-US" dirty="0"/>
              <a:t>However, there might be new services you want to utilize, which could improve your workflow and make your architecture more solid</a:t>
            </a:r>
          </a:p>
          <a:p>
            <a:pPr marL="0" indent="0">
              <a:buNone/>
            </a:pPr>
            <a:endParaRPr lang="en-US" dirty="0"/>
          </a:p>
        </p:txBody>
      </p:sp>
    </p:spTree>
    <p:extLst>
      <p:ext uri="{BB962C8B-B14F-4D97-AF65-F5344CB8AC3E}">
        <p14:creationId xmlns:p14="http://schemas.microsoft.com/office/powerpoint/2010/main" val="379767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D0ABB-AC19-AC99-822E-13B1476C72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43350C-C267-1037-380B-28357862ACA0}"/>
              </a:ext>
            </a:extLst>
          </p:cNvPr>
          <p:cNvSpPr>
            <a:spLocks noGrp="1"/>
          </p:cNvSpPr>
          <p:nvPr>
            <p:ph idx="1"/>
          </p:nvPr>
        </p:nvSpPr>
        <p:spPr/>
        <p:txBody>
          <a:bodyPr>
            <a:normAutofit fontScale="92500" lnSpcReduction="20000"/>
          </a:bodyPr>
          <a:lstStyle/>
          <a:p>
            <a:pPr marL="0" indent="0" algn="ctr">
              <a:buNone/>
            </a:pPr>
            <a:r>
              <a:rPr lang="en-US" sz="4800" dirty="0"/>
              <a:t>Questions?</a:t>
            </a:r>
          </a:p>
          <a:p>
            <a:pPr marL="0" indent="0" algn="ctr">
              <a:buNone/>
            </a:pPr>
            <a:endParaRPr lang="en-US" sz="900" dirty="0"/>
          </a:p>
          <a:p>
            <a:r>
              <a:rPr lang="en-US" dirty="0"/>
              <a:t>Twitter: @bkorzynski</a:t>
            </a:r>
          </a:p>
          <a:p>
            <a:r>
              <a:rPr lang="en-US" dirty="0"/>
              <a:t>Repo: </a:t>
            </a:r>
            <a:r>
              <a:rPr lang="en-US" dirty="0">
                <a:hlinkClick r:id="rId2"/>
              </a:rPr>
              <a:t>https://github.com/korz/aws-cloud-comparison</a:t>
            </a:r>
            <a:endParaRPr lang="en-US" dirty="0"/>
          </a:p>
          <a:p>
            <a:endParaRPr lang="en-US" dirty="0"/>
          </a:p>
          <a:p>
            <a:pPr marL="0" indent="0">
              <a:buNone/>
            </a:pPr>
            <a:r>
              <a:rPr lang="en-US" dirty="0"/>
              <a:t>AWS to Azure Services Comparison</a:t>
            </a:r>
          </a:p>
          <a:p>
            <a:pPr marL="0" indent="0">
              <a:buNone/>
            </a:pPr>
            <a:r>
              <a:rPr lang="en-US" sz="1000" dirty="0"/>
              <a:t>https://learn.microsoft.com/en-us/azure/architecture/aws-professional/services</a:t>
            </a:r>
          </a:p>
          <a:p>
            <a:pPr marL="0" indent="0">
              <a:buNone/>
            </a:pPr>
            <a:endParaRPr lang="en-US" dirty="0"/>
          </a:p>
          <a:p>
            <a:pPr marL="0" indent="0">
              <a:buNone/>
            </a:pPr>
            <a:r>
              <a:rPr lang="en-US" dirty="0"/>
              <a:t>Cloud Comparison</a:t>
            </a:r>
          </a:p>
          <a:p>
            <a:pPr marL="0" indent="0">
              <a:buNone/>
            </a:pPr>
            <a:r>
              <a:rPr lang="en-US" sz="1000" dirty="0"/>
              <a:t>https://cloud.google.com/free/docs/aws-azure-gcp-service-comparison</a:t>
            </a:r>
          </a:p>
          <a:p>
            <a:endParaRPr lang="en-US" dirty="0"/>
          </a:p>
          <a:p>
            <a:endParaRPr lang="en-US" dirty="0"/>
          </a:p>
        </p:txBody>
      </p:sp>
    </p:spTree>
    <p:extLst>
      <p:ext uri="{BB962C8B-B14F-4D97-AF65-F5344CB8AC3E}">
        <p14:creationId xmlns:p14="http://schemas.microsoft.com/office/powerpoint/2010/main" val="147029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4FF3-8789-19A3-5B78-A4097DCECEC7}"/>
              </a:ext>
            </a:extLst>
          </p:cNvPr>
          <p:cNvSpPr>
            <a:spLocks noGrp="1"/>
          </p:cNvSpPr>
          <p:nvPr>
            <p:ph type="title"/>
          </p:nvPr>
        </p:nvSpPr>
        <p:spPr/>
        <p:txBody>
          <a:bodyPr/>
          <a:lstStyle/>
          <a:p>
            <a:r>
              <a:rPr lang="en-US" dirty="0"/>
              <a:t>Consoles</a:t>
            </a:r>
          </a:p>
        </p:txBody>
      </p:sp>
      <p:sp>
        <p:nvSpPr>
          <p:cNvPr id="4" name="Text Placeholder 3">
            <a:extLst>
              <a:ext uri="{FF2B5EF4-FFF2-40B4-BE49-F238E27FC236}">
                <a16:creationId xmlns:a16="http://schemas.microsoft.com/office/drawing/2014/main" id="{BFC8AD4B-5147-40DF-2812-85E79E034D0D}"/>
              </a:ext>
            </a:extLst>
          </p:cNvPr>
          <p:cNvSpPr>
            <a:spLocks noGrp="1"/>
          </p:cNvSpPr>
          <p:nvPr>
            <p:ph type="body" idx="1"/>
          </p:nvPr>
        </p:nvSpPr>
        <p:spPr/>
        <p:txBody>
          <a:bodyPr/>
          <a:lstStyle/>
          <a:p>
            <a:pPr algn="ctr"/>
            <a:r>
              <a:rPr lang="en-US" sz="2000" dirty="0"/>
              <a:t>Amazon Web Services </a:t>
            </a:r>
          </a:p>
          <a:p>
            <a:pPr algn="ctr"/>
            <a:r>
              <a:rPr lang="en-US" sz="2000" dirty="0"/>
              <a:t>(AWS)</a:t>
            </a:r>
          </a:p>
        </p:txBody>
      </p:sp>
      <p:sp>
        <p:nvSpPr>
          <p:cNvPr id="7" name="Text Placeholder 6">
            <a:extLst>
              <a:ext uri="{FF2B5EF4-FFF2-40B4-BE49-F238E27FC236}">
                <a16:creationId xmlns:a16="http://schemas.microsoft.com/office/drawing/2014/main" id="{0FB6FA4C-1FEC-2A67-FF84-A4BBCDFB5FB3}"/>
              </a:ext>
            </a:extLst>
          </p:cNvPr>
          <p:cNvSpPr>
            <a:spLocks noGrp="1"/>
          </p:cNvSpPr>
          <p:nvPr>
            <p:ph type="body" sz="half" idx="15"/>
          </p:nvPr>
        </p:nvSpPr>
        <p:spPr>
          <a:xfrm>
            <a:off x="1154953" y="3847730"/>
            <a:ext cx="3141879" cy="2847293"/>
          </a:xfrm>
        </p:spPr>
        <p:txBody>
          <a:bodyPr>
            <a:normAutofit/>
          </a:bodyPr>
          <a:lstStyle/>
          <a:p>
            <a:endParaRPr lang="en-US" dirty="0"/>
          </a:p>
          <a:p>
            <a:endParaRPr lang="en-US" dirty="0"/>
          </a:p>
          <a:p>
            <a:endParaRPr lang="en-US" dirty="0"/>
          </a:p>
          <a:p>
            <a:endParaRPr lang="en-US" dirty="0"/>
          </a:p>
          <a:p>
            <a:endParaRPr lang="en-US" dirty="0"/>
          </a:p>
          <a:p>
            <a:endParaRPr lang="en-US" dirty="0"/>
          </a:p>
          <a:p>
            <a:pPr algn="ctr"/>
            <a:r>
              <a:rPr lang="en-US" b="1" dirty="0"/>
              <a:t>Console</a:t>
            </a:r>
          </a:p>
          <a:p>
            <a:pPr algn="ctr"/>
            <a:r>
              <a:rPr lang="en-US" sz="1200" dirty="0"/>
              <a:t>https://aws.amazon.com/console/</a:t>
            </a:r>
          </a:p>
        </p:txBody>
      </p:sp>
      <p:sp>
        <p:nvSpPr>
          <p:cNvPr id="5" name="Text Placeholder 4">
            <a:extLst>
              <a:ext uri="{FF2B5EF4-FFF2-40B4-BE49-F238E27FC236}">
                <a16:creationId xmlns:a16="http://schemas.microsoft.com/office/drawing/2014/main" id="{73E8417A-DBA9-5D4E-A34F-5795F479253F}"/>
              </a:ext>
            </a:extLst>
          </p:cNvPr>
          <p:cNvSpPr>
            <a:spLocks noGrp="1"/>
          </p:cNvSpPr>
          <p:nvPr>
            <p:ph type="body" sz="quarter" idx="3"/>
          </p:nvPr>
        </p:nvSpPr>
        <p:spPr/>
        <p:txBody>
          <a:bodyPr/>
          <a:lstStyle/>
          <a:p>
            <a:pPr algn="ctr"/>
            <a:r>
              <a:rPr lang="en-US" sz="2000" dirty="0"/>
              <a:t>Microsoft Azure</a:t>
            </a:r>
          </a:p>
          <a:p>
            <a:pPr algn="ctr"/>
            <a:r>
              <a:rPr lang="en-US" sz="2000" dirty="0"/>
              <a:t>(Azure)</a:t>
            </a:r>
          </a:p>
        </p:txBody>
      </p:sp>
      <p:sp>
        <p:nvSpPr>
          <p:cNvPr id="8" name="Text Placeholder 7">
            <a:extLst>
              <a:ext uri="{FF2B5EF4-FFF2-40B4-BE49-F238E27FC236}">
                <a16:creationId xmlns:a16="http://schemas.microsoft.com/office/drawing/2014/main" id="{3707E9F6-A876-A38A-7220-331C2CB82877}"/>
              </a:ext>
            </a:extLst>
          </p:cNvPr>
          <p:cNvSpPr>
            <a:spLocks noGrp="1"/>
          </p:cNvSpPr>
          <p:nvPr>
            <p:ph type="body" sz="half" idx="16"/>
          </p:nvPr>
        </p:nvSpPr>
        <p:spPr>
          <a:xfrm>
            <a:off x="4509749" y="3370224"/>
            <a:ext cx="3147009" cy="3324799"/>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ctr"/>
            <a:r>
              <a:rPr lang="en-US" b="1" dirty="0"/>
              <a:t>Portal</a:t>
            </a:r>
          </a:p>
          <a:p>
            <a:pPr algn="ctr"/>
            <a:r>
              <a:rPr lang="en-US" sz="1200" dirty="0"/>
              <a:t>https://portal.azure.com/</a:t>
            </a:r>
          </a:p>
        </p:txBody>
      </p:sp>
      <p:sp>
        <p:nvSpPr>
          <p:cNvPr id="6" name="Text Placeholder 5">
            <a:extLst>
              <a:ext uri="{FF2B5EF4-FFF2-40B4-BE49-F238E27FC236}">
                <a16:creationId xmlns:a16="http://schemas.microsoft.com/office/drawing/2014/main" id="{6EF9FE04-26DB-8DA9-1AE6-6369D593B8C7}"/>
              </a:ext>
            </a:extLst>
          </p:cNvPr>
          <p:cNvSpPr>
            <a:spLocks noGrp="1"/>
          </p:cNvSpPr>
          <p:nvPr>
            <p:ph type="body" sz="quarter" idx="13"/>
          </p:nvPr>
        </p:nvSpPr>
        <p:spPr/>
        <p:txBody>
          <a:bodyPr/>
          <a:lstStyle/>
          <a:p>
            <a:pPr algn="ctr"/>
            <a:r>
              <a:rPr lang="en-US" sz="2000" dirty="0"/>
              <a:t>Google Cloud Platform</a:t>
            </a:r>
          </a:p>
          <a:p>
            <a:pPr algn="ctr"/>
            <a:r>
              <a:rPr lang="en-US" sz="2000" dirty="0"/>
              <a:t>(GCP)</a:t>
            </a:r>
          </a:p>
        </p:txBody>
      </p:sp>
      <p:sp>
        <p:nvSpPr>
          <p:cNvPr id="9" name="Text Placeholder 8">
            <a:extLst>
              <a:ext uri="{FF2B5EF4-FFF2-40B4-BE49-F238E27FC236}">
                <a16:creationId xmlns:a16="http://schemas.microsoft.com/office/drawing/2014/main" id="{6DCB420F-07AD-E5A9-EC9E-B21BA76D374D}"/>
              </a:ext>
            </a:extLst>
          </p:cNvPr>
          <p:cNvSpPr>
            <a:spLocks noGrp="1"/>
          </p:cNvSpPr>
          <p:nvPr>
            <p:ph type="body" sz="half" idx="17"/>
          </p:nvPr>
        </p:nvSpPr>
        <p:spPr>
          <a:xfrm>
            <a:off x="7888329" y="3608976"/>
            <a:ext cx="3145536" cy="2847293"/>
          </a:xfrm>
        </p:spPr>
        <p:txBody>
          <a:bodyPr>
            <a:normAutofit fontScale="92500" lnSpcReduction="20000"/>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sz="1500" b="1" dirty="0"/>
          </a:p>
          <a:p>
            <a:pPr algn="ctr"/>
            <a:r>
              <a:rPr lang="en-US" sz="1500" b="1" dirty="0"/>
              <a:t>Console</a:t>
            </a:r>
          </a:p>
          <a:p>
            <a:pPr algn="ctr"/>
            <a:r>
              <a:rPr lang="en-US" sz="1300" dirty="0"/>
              <a:t>https://console.cloud.google.com/</a:t>
            </a:r>
          </a:p>
        </p:txBody>
      </p:sp>
      <p:pic>
        <p:nvPicPr>
          <p:cNvPr id="11" name="Picture 10" descr="A screenshot of a computer&#10;&#10;Description automatically generated">
            <a:extLst>
              <a:ext uri="{FF2B5EF4-FFF2-40B4-BE49-F238E27FC236}">
                <a16:creationId xmlns:a16="http://schemas.microsoft.com/office/drawing/2014/main" id="{815DB708-662D-C8F0-9A22-100987381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652" y="3179762"/>
            <a:ext cx="2706480" cy="2684982"/>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8B06ECFB-86D6-F3B0-37C1-63911CE17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813" y="3225257"/>
            <a:ext cx="2658374" cy="2593992"/>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C771ED14-2667-4095-99BB-AA80CCFC1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468" y="3179761"/>
            <a:ext cx="2631063" cy="2565287"/>
          </a:xfrm>
          <a:prstGeom prst="rect">
            <a:avLst/>
          </a:prstGeom>
        </p:spPr>
      </p:pic>
    </p:spTree>
    <p:extLst>
      <p:ext uri="{BB962C8B-B14F-4D97-AF65-F5344CB8AC3E}">
        <p14:creationId xmlns:p14="http://schemas.microsoft.com/office/powerpoint/2010/main" val="403296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9">
                                            <p:txEl>
                                              <p:pRg st="8" end="8"/>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uiExpand="1" build="p"/>
      <p:bldP spid="5" grpId="0" uiExpand="1" build="p"/>
      <p:bldP spid="8" grpId="0" build="p"/>
      <p:bldP spid="6" grpId="0" uiExpand="1" build="p"/>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E68E-93BF-85B4-61FA-5881F72E91DF}"/>
              </a:ext>
            </a:extLst>
          </p:cNvPr>
          <p:cNvSpPr>
            <a:spLocks noGrp="1"/>
          </p:cNvSpPr>
          <p:nvPr>
            <p:ph type="title"/>
          </p:nvPr>
        </p:nvSpPr>
        <p:spPr/>
        <p:txBody>
          <a:bodyPr/>
          <a:lstStyle/>
          <a:p>
            <a:r>
              <a:rPr lang="en-US" dirty="0"/>
              <a:t>Command Line Interfaces (CLI’s)</a:t>
            </a:r>
          </a:p>
        </p:txBody>
      </p:sp>
      <p:sp>
        <p:nvSpPr>
          <p:cNvPr id="3" name="Text Placeholder 2">
            <a:extLst>
              <a:ext uri="{FF2B5EF4-FFF2-40B4-BE49-F238E27FC236}">
                <a16:creationId xmlns:a16="http://schemas.microsoft.com/office/drawing/2014/main" id="{A37DE779-B028-74E0-3A96-12971E5439B1}"/>
              </a:ext>
            </a:extLst>
          </p:cNvPr>
          <p:cNvSpPr>
            <a:spLocks noGrp="1"/>
          </p:cNvSpPr>
          <p:nvPr>
            <p:ph type="body" idx="1"/>
          </p:nvPr>
        </p:nvSpPr>
        <p:spPr/>
        <p:txBody>
          <a:bodyPr/>
          <a:lstStyle/>
          <a:p>
            <a:r>
              <a:rPr lang="en-US" dirty="0"/>
              <a:t>AWS</a:t>
            </a:r>
          </a:p>
        </p:txBody>
      </p:sp>
      <p:sp>
        <p:nvSpPr>
          <p:cNvPr id="4" name="Text Placeholder 3">
            <a:extLst>
              <a:ext uri="{FF2B5EF4-FFF2-40B4-BE49-F238E27FC236}">
                <a16:creationId xmlns:a16="http://schemas.microsoft.com/office/drawing/2014/main" id="{615FE52C-F12A-F2C9-CAAA-59138A898F4F}"/>
              </a:ext>
            </a:extLst>
          </p:cNvPr>
          <p:cNvSpPr>
            <a:spLocks noGrp="1"/>
          </p:cNvSpPr>
          <p:nvPr>
            <p:ph type="body" sz="half" idx="15"/>
          </p:nvPr>
        </p:nvSpPr>
        <p:spPr>
          <a:xfrm>
            <a:off x="688949" y="3678237"/>
            <a:ext cx="3607884" cy="2348820"/>
          </a:xfrm>
        </p:spPr>
        <p:txBody>
          <a:bodyPr>
            <a:normAutofit/>
          </a:bodyPr>
          <a:lstStyle/>
          <a:p>
            <a:pPr marL="285750" indent="-285750">
              <a:buFont typeface="Arial" panose="020B0604020202020204" pitchFamily="34" charset="0"/>
              <a:buChar char="•"/>
            </a:pPr>
            <a:r>
              <a:rPr lang="en-US" sz="1300" dirty="0"/>
              <a:t>Typically follows the Linux Commands</a:t>
            </a:r>
          </a:p>
          <a:p>
            <a:pPr marL="285750" indent="-285750">
              <a:buFont typeface="Arial" panose="020B0604020202020204" pitchFamily="34" charset="0"/>
              <a:buChar char="•"/>
            </a:pPr>
            <a:r>
              <a:rPr lang="en-US" sz="1300" dirty="0"/>
              <a:t>We specify the service we want to work with (e.g. </a:t>
            </a:r>
            <a:r>
              <a:rPr lang="en-US" sz="1300" b="1" dirty="0" err="1"/>
              <a:t>aws</a:t>
            </a:r>
            <a:r>
              <a:rPr lang="en-US" sz="1300" b="1" dirty="0"/>
              <a:t> s3</a:t>
            </a:r>
            <a:r>
              <a:rPr lang="en-US" sz="1300" dirty="0"/>
              <a:t>)</a:t>
            </a:r>
          </a:p>
          <a:p>
            <a:pPr marL="285750" indent="-285750">
              <a:buFont typeface="Arial" panose="020B0604020202020204" pitchFamily="34" charset="0"/>
              <a:buChar char="•"/>
            </a:pPr>
            <a:r>
              <a:rPr lang="en-US" sz="1300" dirty="0"/>
              <a:t>File paths are start with </a:t>
            </a:r>
            <a:r>
              <a:rPr lang="en-US" sz="1300" b="1" dirty="0"/>
              <a:t>s3:// </a:t>
            </a:r>
            <a:r>
              <a:rPr lang="en-US" sz="1300" dirty="0"/>
              <a:t>for easy access to files, without the need to browse in the console</a:t>
            </a:r>
          </a:p>
          <a:p>
            <a:pPr marL="285750" indent="-285750">
              <a:buFont typeface="Arial" panose="020B0604020202020204" pitchFamily="34" charset="0"/>
              <a:buChar char="•"/>
            </a:pPr>
            <a:r>
              <a:rPr lang="en-US" sz="1300" b="1" dirty="0"/>
              <a:t>More Info: </a:t>
            </a:r>
            <a:r>
              <a:rPr lang="en-US" sz="1200" dirty="0"/>
              <a:t>https://docs.aws.amazon.com/cli/latest/reference/index.html#cli-aws</a:t>
            </a:r>
          </a:p>
        </p:txBody>
      </p:sp>
      <p:sp>
        <p:nvSpPr>
          <p:cNvPr id="5" name="Text Placeholder 4">
            <a:extLst>
              <a:ext uri="{FF2B5EF4-FFF2-40B4-BE49-F238E27FC236}">
                <a16:creationId xmlns:a16="http://schemas.microsoft.com/office/drawing/2014/main" id="{88B02F80-1756-1313-B152-B096BF300F6C}"/>
              </a:ext>
            </a:extLst>
          </p:cNvPr>
          <p:cNvSpPr>
            <a:spLocks noGrp="1"/>
          </p:cNvSpPr>
          <p:nvPr>
            <p:ph type="body" sz="quarter" idx="3"/>
          </p:nvPr>
        </p:nvSpPr>
        <p:spPr/>
        <p:txBody>
          <a:bodyPr/>
          <a:lstStyle/>
          <a:p>
            <a:r>
              <a:rPr lang="en-US" dirty="0"/>
              <a:t>Linux</a:t>
            </a:r>
          </a:p>
        </p:txBody>
      </p:sp>
      <p:sp>
        <p:nvSpPr>
          <p:cNvPr id="7" name="Text Placeholder 6">
            <a:extLst>
              <a:ext uri="{FF2B5EF4-FFF2-40B4-BE49-F238E27FC236}">
                <a16:creationId xmlns:a16="http://schemas.microsoft.com/office/drawing/2014/main" id="{7F236A2A-98CF-EF00-0D2A-9619F0CAA995}"/>
              </a:ext>
            </a:extLst>
          </p:cNvPr>
          <p:cNvSpPr>
            <a:spLocks noGrp="1"/>
          </p:cNvSpPr>
          <p:nvPr>
            <p:ph type="body" sz="quarter" idx="13"/>
          </p:nvPr>
        </p:nvSpPr>
        <p:spPr/>
        <p:txBody>
          <a:bodyPr/>
          <a:lstStyle/>
          <a:p>
            <a:r>
              <a:rPr lang="en-US" dirty="0"/>
              <a:t>GCP</a:t>
            </a:r>
          </a:p>
        </p:txBody>
      </p:sp>
      <p:sp>
        <p:nvSpPr>
          <p:cNvPr id="8" name="Text Placeholder 7">
            <a:extLst>
              <a:ext uri="{FF2B5EF4-FFF2-40B4-BE49-F238E27FC236}">
                <a16:creationId xmlns:a16="http://schemas.microsoft.com/office/drawing/2014/main" id="{F36C462D-95C8-892A-2D97-D97966C36ECD}"/>
              </a:ext>
            </a:extLst>
          </p:cNvPr>
          <p:cNvSpPr>
            <a:spLocks noGrp="1"/>
          </p:cNvSpPr>
          <p:nvPr>
            <p:ph type="body" sz="half" idx="17"/>
          </p:nvPr>
        </p:nvSpPr>
        <p:spPr>
          <a:xfrm>
            <a:off x="7888328" y="3678235"/>
            <a:ext cx="3627239" cy="2348820"/>
          </a:xfrm>
        </p:spPr>
        <p:txBody>
          <a:bodyPr>
            <a:normAutofit fontScale="92500" lnSpcReduction="20000"/>
          </a:bodyPr>
          <a:lstStyle/>
          <a:p>
            <a:pPr marL="285750" indent="-285750">
              <a:buFont typeface="Arial" panose="020B0604020202020204" pitchFamily="34" charset="0"/>
              <a:buChar char="•"/>
            </a:pPr>
            <a:r>
              <a:rPr lang="en-US" sz="1300" dirty="0"/>
              <a:t>Typically follows the Linux Commands</a:t>
            </a:r>
          </a:p>
          <a:p>
            <a:pPr marL="285750" indent="-285750">
              <a:buFont typeface="Arial" panose="020B0604020202020204" pitchFamily="34" charset="0"/>
              <a:buChar char="•"/>
            </a:pPr>
            <a:r>
              <a:rPr lang="en-US" sz="1300" dirty="0"/>
              <a:t>File paths are start with </a:t>
            </a:r>
            <a:r>
              <a:rPr lang="en-US" sz="1300" b="1" dirty="0"/>
              <a:t>gs:// </a:t>
            </a:r>
            <a:r>
              <a:rPr lang="en-US" sz="1300" dirty="0"/>
              <a:t>for easy access to files, without the need to browse in the console</a:t>
            </a:r>
          </a:p>
          <a:p>
            <a:pPr marL="285750" indent="-285750">
              <a:buFont typeface="Arial" panose="020B0604020202020204" pitchFamily="34" charset="0"/>
              <a:buChar char="•"/>
            </a:pPr>
            <a:r>
              <a:rPr lang="en-US" sz="1300" dirty="0"/>
              <a:t>Notice how we don’t the GCS service here</a:t>
            </a:r>
          </a:p>
          <a:p>
            <a:pPr marL="285750" indent="-285750">
              <a:buFont typeface="Arial" panose="020B0604020202020204" pitchFamily="34" charset="0"/>
              <a:buChar char="•"/>
            </a:pPr>
            <a:r>
              <a:rPr lang="en-US" sz="1300" dirty="0"/>
              <a:t>The </a:t>
            </a:r>
            <a:r>
              <a:rPr lang="en-US" sz="1300" b="1" i="1" dirty="0"/>
              <a:t>–m</a:t>
            </a:r>
            <a:r>
              <a:rPr lang="en-US" sz="1300" dirty="0"/>
              <a:t> flag denotes that we want to run multi-threaded</a:t>
            </a:r>
          </a:p>
          <a:p>
            <a:pPr marL="285750" indent="-285750">
              <a:buFont typeface="Arial" panose="020B0604020202020204" pitchFamily="34" charset="0"/>
              <a:buChar char="•"/>
            </a:pPr>
            <a:r>
              <a:rPr lang="en-US" sz="1300" b="1" dirty="0"/>
              <a:t>More Info:</a:t>
            </a:r>
            <a:r>
              <a:rPr lang="en-US" sz="1300" dirty="0"/>
              <a:t> https://cloud.google.com/storage/docs/gsutil/commands</a:t>
            </a:r>
          </a:p>
        </p:txBody>
      </p:sp>
      <p:pic>
        <p:nvPicPr>
          <p:cNvPr id="15" name="Picture 14">
            <a:extLst>
              <a:ext uri="{FF2B5EF4-FFF2-40B4-BE49-F238E27FC236}">
                <a16:creationId xmlns:a16="http://schemas.microsoft.com/office/drawing/2014/main" id="{2E7B71C7-5DF6-0181-DF50-A92CE4AB0C87}"/>
              </a:ext>
            </a:extLst>
          </p:cNvPr>
          <p:cNvPicPr>
            <a:picLocks noChangeAspect="1"/>
          </p:cNvPicPr>
          <p:nvPr/>
        </p:nvPicPr>
        <p:blipFill>
          <a:blip r:embed="rId2"/>
          <a:stretch>
            <a:fillRect/>
          </a:stretch>
        </p:blipFill>
        <p:spPr>
          <a:xfrm>
            <a:off x="7888135" y="3179761"/>
            <a:ext cx="3627433" cy="287669"/>
          </a:xfrm>
          <a:prstGeom prst="rect">
            <a:avLst/>
          </a:prstGeom>
        </p:spPr>
      </p:pic>
      <p:pic>
        <p:nvPicPr>
          <p:cNvPr id="16" name="Picture 15">
            <a:extLst>
              <a:ext uri="{FF2B5EF4-FFF2-40B4-BE49-F238E27FC236}">
                <a16:creationId xmlns:a16="http://schemas.microsoft.com/office/drawing/2014/main" id="{C1A71CC0-7C81-E745-4B70-09DDA0637D64}"/>
              </a:ext>
            </a:extLst>
          </p:cNvPr>
          <p:cNvPicPr>
            <a:picLocks noChangeAspect="1"/>
          </p:cNvPicPr>
          <p:nvPr/>
        </p:nvPicPr>
        <p:blipFill>
          <a:blip r:embed="rId3"/>
          <a:stretch>
            <a:fillRect/>
          </a:stretch>
        </p:blipFill>
        <p:spPr>
          <a:xfrm>
            <a:off x="676432" y="3179761"/>
            <a:ext cx="3607884" cy="303183"/>
          </a:xfrm>
          <a:prstGeom prst="rect">
            <a:avLst/>
          </a:prstGeom>
        </p:spPr>
      </p:pic>
      <p:sp>
        <p:nvSpPr>
          <p:cNvPr id="21" name="Text Placeholder 20">
            <a:extLst>
              <a:ext uri="{FF2B5EF4-FFF2-40B4-BE49-F238E27FC236}">
                <a16:creationId xmlns:a16="http://schemas.microsoft.com/office/drawing/2014/main" id="{4CA1BF57-2C40-9E2D-B968-D63D523483CE}"/>
              </a:ext>
            </a:extLst>
          </p:cNvPr>
          <p:cNvSpPr>
            <a:spLocks noGrp="1"/>
          </p:cNvSpPr>
          <p:nvPr>
            <p:ph type="body" sz="half" idx="16"/>
          </p:nvPr>
        </p:nvSpPr>
        <p:spPr>
          <a:xfrm>
            <a:off x="4512721" y="3678239"/>
            <a:ext cx="3147009" cy="2348817"/>
          </a:xfrm>
        </p:spPr>
        <p:txBody>
          <a:bodyPr/>
          <a:lstStyle/>
          <a:p>
            <a:r>
              <a:rPr lang="en-US" dirty="0"/>
              <a:t>This is the command we would use in Linux to copy a file</a:t>
            </a:r>
          </a:p>
        </p:txBody>
      </p:sp>
      <p:pic>
        <p:nvPicPr>
          <p:cNvPr id="23" name="Picture 22">
            <a:extLst>
              <a:ext uri="{FF2B5EF4-FFF2-40B4-BE49-F238E27FC236}">
                <a16:creationId xmlns:a16="http://schemas.microsoft.com/office/drawing/2014/main" id="{175F11C2-FA22-39F3-EDAD-5BFFCD6AB04E}"/>
              </a:ext>
            </a:extLst>
          </p:cNvPr>
          <p:cNvPicPr>
            <a:picLocks noChangeAspect="1"/>
          </p:cNvPicPr>
          <p:nvPr/>
        </p:nvPicPr>
        <p:blipFill>
          <a:blip r:embed="rId4"/>
          <a:stretch>
            <a:fillRect/>
          </a:stretch>
        </p:blipFill>
        <p:spPr>
          <a:xfrm>
            <a:off x="4567266" y="3179761"/>
            <a:ext cx="3025402" cy="281964"/>
          </a:xfrm>
          <a:prstGeom prst="rect">
            <a:avLst/>
          </a:prstGeom>
        </p:spPr>
      </p:pic>
      <p:sp>
        <p:nvSpPr>
          <p:cNvPr id="24" name="TextBox 23">
            <a:extLst>
              <a:ext uri="{FF2B5EF4-FFF2-40B4-BE49-F238E27FC236}">
                <a16:creationId xmlns:a16="http://schemas.microsoft.com/office/drawing/2014/main" id="{16EE8275-F4E7-7C32-4D83-D665F717DB40}"/>
              </a:ext>
            </a:extLst>
          </p:cNvPr>
          <p:cNvSpPr txBox="1"/>
          <p:nvPr/>
        </p:nvSpPr>
        <p:spPr>
          <a:xfrm>
            <a:off x="0" y="6322423"/>
            <a:ext cx="12191999" cy="369332"/>
          </a:xfrm>
          <a:prstGeom prst="rect">
            <a:avLst/>
          </a:prstGeom>
          <a:noFill/>
        </p:spPr>
        <p:txBody>
          <a:bodyPr wrap="square" rtlCol="0">
            <a:spAutoFit/>
          </a:bodyPr>
          <a:lstStyle/>
          <a:p>
            <a:pPr algn="ctr"/>
            <a:r>
              <a:rPr lang="en-US" b="1" dirty="0"/>
              <a:t>Note:</a:t>
            </a:r>
            <a:r>
              <a:rPr lang="en-US" dirty="0"/>
              <a:t> both AWS and GCP are using an authenticated CLI so no need to pass in credentials</a:t>
            </a:r>
          </a:p>
        </p:txBody>
      </p:sp>
    </p:spTree>
    <p:extLst>
      <p:ext uri="{BB962C8B-B14F-4D97-AF65-F5344CB8AC3E}">
        <p14:creationId xmlns:p14="http://schemas.microsoft.com/office/powerpoint/2010/main" val="259792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3" end="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7" grpId="0" build="p"/>
      <p:bldP spid="21" grpId="0" build="p"/>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D8FF-CD1F-6F2A-FAD3-17269DF7BBE5}"/>
              </a:ext>
            </a:extLst>
          </p:cNvPr>
          <p:cNvSpPr>
            <a:spLocks noGrp="1"/>
          </p:cNvSpPr>
          <p:nvPr>
            <p:ph type="title"/>
          </p:nvPr>
        </p:nvSpPr>
        <p:spPr/>
        <p:txBody>
          <a:bodyPr/>
          <a:lstStyle/>
          <a:p>
            <a:r>
              <a:rPr lang="en-US" dirty="0"/>
              <a:t>Command Line Interfaces (CLI’s)</a:t>
            </a:r>
          </a:p>
        </p:txBody>
      </p:sp>
      <p:sp>
        <p:nvSpPr>
          <p:cNvPr id="5" name="Text Placeholder 4">
            <a:extLst>
              <a:ext uri="{FF2B5EF4-FFF2-40B4-BE49-F238E27FC236}">
                <a16:creationId xmlns:a16="http://schemas.microsoft.com/office/drawing/2014/main" id="{D52C4F56-240D-0D24-FBC7-6AD9A3FA8869}"/>
              </a:ext>
            </a:extLst>
          </p:cNvPr>
          <p:cNvSpPr>
            <a:spLocks noGrp="1"/>
          </p:cNvSpPr>
          <p:nvPr>
            <p:ph type="body" sz="quarter" idx="3"/>
          </p:nvPr>
        </p:nvSpPr>
        <p:spPr/>
        <p:txBody>
          <a:bodyPr/>
          <a:lstStyle/>
          <a:p>
            <a:r>
              <a:rPr lang="en-US" dirty="0"/>
              <a:t>Azure</a:t>
            </a:r>
          </a:p>
        </p:txBody>
      </p:sp>
      <p:sp>
        <p:nvSpPr>
          <p:cNvPr id="6" name="Text Placeholder 5">
            <a:extLst>
              <a:ext uri="{FF2B5EF4-FFF2-40B4-BE49-F238E27FC236}">
                <a16:creationId xmlns:a16="http://schemas.microsoft.com/office/drawing/2014/main" id="{0A3B51F4-1DD2-C033-EBA5-CC00A98C789D}"/>
              </a:ext>
            </a:extLst>
          </p:cNvPr>
          <p:cNvSpPr>
            <a:spLocks noGrp="1"/>
          </p:cNvSpPr>
          <p:nvPr>
            <p:ph type="body" sz="half" idx="16"/>
          </p:nvPr>
        </p:nvSpPr>
        <p:spPr>
          <a:xfrm>
            <a:off x="4512721" y="3179763"/>
            <a:ext cx="3147009" cy="2847294"/>
          </a:xfrm>
        </p:spPr>
        <p:txBody>
          <a:bodyPr>
            <a:normAutofit fontScale="92500" lnSpcReduction="10000"/>
          </a:bodyPr>
          <a:lstStyle/>
          <a:p>
            <a:pPr marL="285750" indent="-285750">
              <a:buFont typeface="Arial" panose="020B0604020202020204" pitchFamily="34" charset="0"/>
              <a:buChar char="•"/>
            </a:pPr>
            <a:r>
              <a:rPr lang="en-US" dirty="0"/>
              <a:t>Notice how the command looks nothing like the other two</a:t>
            </a:r>
          </a:p>
          <a:p>
            <a:pPr marL="285750" indent="-285750">
              <a:buFont typeface="Arial" panose="020B0604020202020204" pitchFamily="34" charset="0"/>
              <a:buChar char="•"/>
            </a:pPr>
            <a:r>
              <a:rPr lang="en-US" dirty="0"/>
              <a:t>We must specify some additional details since Azure works doesn’t have a direct file storage like AWS and GCP do (more on this later)</a:t>
            </a:r>
          </a:p>
          <a:p>
            <a:pPr marL="285750" indent="-285750">
              <a:buFont typeface="Arial" panose="020B0604020202020204" pitchFamily="34" charset="0"/>
              <a:buChar char="•"/>
            </a:pPr>
            <a:r>
              <a:rPr lang="en-US" dirty="0"/>
              <a:t>Commands are Powershell Commandlets, instead of being like Linux like the other two are</a:t>
            </a:r>
          </a:p>
          <a:p>
            <a:pPr marL="285750" indent="-285750">
              <a:buFont typeface="Arial" panose="020B0604020202020204" pitchFamily="34" charset="0"/>
              <a:buChar char="•"/>
            </a:pPr>
            <a:r>
              <a:rPr lang="en-US" dirty="0"/>
              <a:t>This will prompt you to login upon running</a:t>
            </a:r>
          </a:p>
          <a:p>
            <a:pPr marL="285750" indent="-285750">
              <a:buFont typeface="Arial" panose="020B0604020202020204" pitchFamily="34" charset="0"/>
              <a:buChar char="•"/>
            </a:pPr>
            <a:endParaRPr lang="en-US" dirty="0"/>
          </a:p>
        </p:txBody>
      </p:sp>
      <p:sp>
        <p:nvSpPr>
          <p:cNvPr id="7" name="Text Placeholder 6">
            <a:extLst>
              <a:ext uri="{FF2B5EF4-FFF2-40B4-BE49-F238E27FC236}">
                <a16:creationId xmlns:a16="http://schemas.microsoft.com/office/drawing/2014/main" id="{7B47B101-0142-088B-1029-2189E85826FA}"/>
              </a:ext>
            </a:extLst>
          </p:cNvPr>
          <p:cNvSpPr>
            <a:spLocks noGrp="1"/>
          </p:cNvSpPr>
          <p:nvPr>
            <p:ph type="body" sz="quarter" idx="13"/>
          </p:nvPr>
        </p:nvSpPr>
        <p:spPr/>
        <p:txBody>
          <a:bodyPr/>
          <a:lstStyle/>
          <a:p>
            <a:r>
              <a:rPr lang="en-US" sz="1800" dirty="0"/>
              <a:t>Automatically Authenticate Commands</a:t>
            </a:r>
          </a:p>
        </p:txBody>
      </p:sp>
      <p:pic>
        <p:nvPicPr>
          <p:cNvPr id="11" name="Picture 10">
            <a:extLst>
              <a:ext uri="{FF2B5EF4-FFF2-40B4-BE49-F238E27FC236}">
                <a16:creationId xmlns:a16="http://schemas.microsoft.com/office/drawing/2014/main" id="{04C9BD86-A165-94CF-8E29-1B6FD0884336}"/>
              </a:ext>
            </a:extLst>
          </p:cNvPr>
          <p:cNvPicPr>
            <a:picLocks noChangeAspect="1"/>
          </p:cNvPicPr>
          <p:nvPr/>
        </p:nvPicPr>
        <p:blipFill>
          <a:blip r:embed="rId2"/>
          <a:stretch>
            <a:fillRect/>
          </a:stretch>
        </p:blipFill>
        <p:spPr>
          <a:xfrm>
            <a:off x="272343" y="3723940"/>
            <a:ext cx="4031329" cy="1447925"/>
          </a:xfrm>
          <a:prstGeom prst="rect">
            <a:avLst/>
          </a:prstGeom>
        </p:spPr>
      </p:pic>
      <p:pic>
        <p:nvPicPr>
          <p:cNvPr id="13" name="Picture 12">
            <a:extLst>
              <a:ext uri="{FF2B5EF4-FFF2-40B4-BE49-F238E27FC236}">
                <a16:creationId xmlns:a16="http://schemas.microsoft.com/office/drawing/2014/main" id="{C0FAFEA9-CBA4-EAFD-246D-2BB2FDB57751}"/>
              </a:ext>
            </a:extLst>
          </p:cNvPr>
          <p:cNvPicPr>
            <a:picLocks noChangeAspect="1"/>
          </p:cNvPicPr>
          <p:nvPr/>
        </p:nvPicPr>
        <p:blipFill>
          <a:blip r:embed="rId3"/>
          <a:stretch>
            <a:fillRect/>
          </a:stretch>
        </p:blipFill>
        <p:spPr>
          <a:xfrm>
            <a:off x="8131195" y="4386937"/>
            <a:ext cx="2659610" cy="784928"/>
          </a:xfrm>
          <a:prstGeom prst="rect">
            <a:avLst/>
          </a:prstGeom>
        </p:spPr>
      </p:pic>
      <p:sp>
        <p:nvSpPr>
          <p:cNvPr id="14" name="Text Placeholder 7">
            <a:extLst>
              <a:ext uri="{FF2B5EF4-FFF2-40B4-BE49-F238E27FC236}">
                <a16:creationId xmlns:a16="http://schemas.microsoft.com/office/drawing/2014/main" id="{C9CA6675-5526-4DE4-65A0-E990CB090CA8}"/>
              </a:ext>
            </a:extLst>
          </p:cNvPr>
          <p:cNvSpPr txBox="1">
            <a:spLocks/>
          </p:cNvSpPr>
          <p:nvPr/>
        </p:nvSpPr>
        <p:spPr>
          <a:xfrm>
            <a:off x="257654" y="6080938"/>
            <a:ext cx="11676691" cy="706964"/>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algn="ctr"/>
            <a:r>
              <a:rPr lang="en-US" b="1" dirty="0"/>
              <a:t>More Info:</a:t>
            </a:r>
            <a:r>
              <a:rPr lang="en-US" dirty="0"/>
              <a:t> https://learn.microsoft.com/en-us/cli/azure/storage/blob?view=azure-cli-latest</a:t>
            </a:r>
          </a:p>
          <a:p>
            <a:pPr algn="ctr"/>
            <a:r>
              <a:rPr lang="sv-SE" b="1" dirty="0"/>
              <a:t>Quickstart:</a:t>
            </a:r>
            <a:r>
              <a:rPr lang="sv-SE" dirty="0"/>
              <a:t> https://learn.microsoft.com/en-us/azure/storage/blobs/storage-quickstart-blobs-cli</a:t>
            </a:r>
            <a:endParaRPr lang="en-US" dirty="0"/>
          </a:p>
        </p:txBody>
      </p:sp>
      <p:sp>
        <p:nvSpPr>
          <p:cNvPr id="16" name="Text Placeholder 15">
            <a:extLst>
              <a:ext uri="{FF2B5EF4-FFF2-40B4-BE49-F238E27FC236}">
                <a16:creationId xmlns:a16="http://schemas.microsoft.com/office/drawing/2014/main" id="{AA0C960D-2728-E9A7-6C5B-0E4780EC3565}"/>
              </a:ext>
            </a:extLst>
          </p:cNvPr>
          <p:cNvSpPr>
            <a:spLocks noGrp="1"/>
          </p:cNvSpPr>
          <p:nvPr>
            <p:ph type="body" sz="half" idx="17"/>
          </p:nvPr>
        </p:nvSpPr>
        <p:spPr/>
        <p:txBody>
          <a:bodyPr/>
          <a:lstStyle/>
          <a:p>
            <a:pPr marL="285750" indent="-285750">
              <a:buFont typeface="Arial" panose="020B0604020202020204" pitchFamily="34" charset="0"/>
              <a:buChar char="•"/>
            </a:pPr>
            <a:r>
              <a:rPr lang="nn-NO" dirty="0"/>
              <a:t>You can login so commands are automatically authenticated using the </a:t>
            </a:r>
            <a:r>
              <a:rPr lang="nn-NO" b="1" i="1" dirty="0"/>
              <a:t>az login</a:t>
            </a:r>
            <a:r>
              <a:rPr lang="nn-NO" dirty="0"/>
              <a:t> command</a:t>
            </a:r>
          </a:p>
          <a:p>
            <a:endParaRPr lang="en-US" dirty="0"/>
          </a:p>
          <a:p>
            <a:endParaRPr lang="en-US" dirty="0"/>
          </a:p>
        </p:txBody>
      </p:sp>
    </p:spTree>
    <p:extLst>
      <p:ext uri="{BB962C8B-B14F-4D97-AF65-F5344CB8AC3E}">
        <p14:creationId xmlns:p14="http://schemas.microsoft.com/office/powerpoint/2010/main" val="33587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4" grpId="0"/>
      <p:bldP spid="1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BFD9B6-0100-E224-11F9-7163D8BC69E0}"/>
              </a:ext>
            </a:extLst>
          </p:cNvPr>
          <p:cNvSpPr>
            <a:spLocks noGrp="1"/>
          </p:cNvSpPr>
          <p:nvPr>
            <p:ph type="title"/>
          </p:nvPr>
        </p:nvSpPr>
        <p:spPr/>
        <p:txBody>
          <a:bodyPr/>
          <a:lstStyle/>
          <a:p>
            <a:r>
              <a:rPr lang="en-US" dirty="0"/>
              <a:t>Software Developer Kits (SDK’s)</a:t>
            </a:r>
          </a:p>
        </p:txBody>
      </p:sp>
      <p:sp>
        <p:nvSpPr>
          <p:cNvPr id="8" name="Content Placeholder 7">
            <a:extLst>
              <a:ext uri="{FF2B5EF4-FFF2-40B4-BE49-F238E27FC236}">
                <a16:creationId xmlns:a16="http://schemas.microsoft.com/office/drawing/2014/main" id="{7462F9F3-7AE4-FD99-EA93-D1C35F129786}"/>
              </a:ext>
            </a:extLst>
          </p:cNvPr>
          <p:cNvSpPr>
            <a:spLocks noGrp="1"/>
          </p:cNvSpPr>
          <p:nvPr>
            <p:ph idx="1"/>
          </p:nvPr>
        </p:nvSpPr>
        <p:spPr/>
        <p:txBody>
          <a:bodyPr>
            <a:normAutofit fontScale="92500"/>
          </a:bodyPr>
          <a:lstStyle/>
          <a:p>
            <a:pPr marL="285750" indent="-285750">
              <a:buFont typeface="Arial" panose="020B0604020202020204" pitchFamily="34" charset="0"/>
              <a:buChar char="•"/>
            </a:pPr>
            <a:r>
              <a:rPr lang="en-US" dirty="0"/>
              <a:t>Allow you to programmatically control cloud services and assets. For example, if you wanted to create a new S3 bucket or pull a message from an SQS queue.</a:t>
            </a:r>
          </a:p>
          <a:p>
            <a:pPr marL="285750" indent="-285750">
              <a:buFont typeface="Arial" panose="020B0604020202020204" pitchFamily="34" charset="0"/>
              <a:buChar char="•"/>
            </a:pPr>
            <a:r>
              <a:rPr lang="en-US" dirty="0"/>
              <a:t>Eases the interaction between your application and the cloud service, because we don’t have to make a ton of REST/HTTP calls and ensure that we get the headers and content just right.</a:t>
            </a:r>
          </a:p>
          <a:p>
            <a:pPr marL="285750" indent="-285750">
              <a:buFont typeface="Arial" panose="020B0604020202020204" pitchFamily="34" charset="0"/>
              <a:buChar char="•"/>
            </a:pPr>
            <a:r>
              <a:rPr lang="en-US" dirty="0"/>
              <a:t>Provides a good abstraction/interface to the service in case things change, such as endpoints, or request/response objects.</a:t>
            </a:r>
          </a:p>
          <a:p>
            <a:pPr marL="285750" indent="-285750">
              <a:buFont typeface="Arial" panose="020B0604020202020204" pitchFamily="34" charset="0"/>
              <a:buChar char="•"/>
            </a:pPr>
            <a:r>
              <a:rPr lang="en-US" dirty="0"/>
              <a:t>You want to use the SDK’s and CLI’s (as opposed to making the HTTP call yourself) wherever possible. This is especially true in Azure, since in the past they have drastically changed endpoints without warning, breaking applications.</a:t>
            </a:r>
          </a:p>
        </p:txBody>
      </p:sp>
    </p:spTree>
    <p:extLst>
      <p:ext uri="{BB962C8B-B14F-4D97-AF65-F5344CB8AC3E}">
        <p14:creationId xmlns:p14="http://schemas.microsoft.com/office/powerpoint/2010/main" val="289908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F66CE-4DB1-2D57-FD55-9AB765293E46}"/>
              </a:ext>
            </a:extLst>
          </p:cNvPr>
          <p:cNvSpPr>
            <a:spLocks noGrp="1"/>
          </p:cNvSpPr>
          <p:nvPr>
            <p:ph type="title"/>
          </p:nvPr>
        </p:nvSpPr>
        <p:spPr/>
        <p:txBody>
          <a:bodyPr/>
          <a:lstStyle/>
          <a:p>
            <a:r>
              <a:rPr lang="en-US" dirty="0"/>
              <a:t>Software Developer Kits (SDK’s)</a:t>
            </a:r>
          </a:p>
        </p:txBody>
      </p:sp>
      <p:sp>
        <p:nvSpPr>
          <p:cNvPr id="3" name="Text Placeholder 2">
            <a:extLst>
              <a:ext uri="{FF2B5EF4-FFF2-40B4-BE49-F238E27FC236}">
                <a16:creationId xmlns:a16="http://schemas.microsoft.com/office/drawing/2014/main" id="{A9847D83-F1F7-013C-85B1-66EA9E870414}"/>
              </a:ext>
            </a:extLst>
          </p:cNvPr>
          <p:cNvSpPr>
            <a:spLocks noGrp="1"/>
          </p:cNvSpPr>
          <p:nvPr>
            <p:ph type="body" idx="1"/>
          </p:nvPr>
        </p:nvSpPr>
        <p:spPr/>
        <p:txBody>
          <a:bodyPr/>
          <a:lstStyle/>
          <a:p>
            <a:r>
              <a:rPr lang="en-US" dirty="0"/>
              <a:t>AWS</a:t>
            </a:r>
          </a:p>
        </p:txBody>
      </p:sp>
      <p:sp>
        <p:nvSpPr>
          <p:cNvPr id="4" name="Text Placeholder 3">
            <a:extLst>
              <a:ext uri="{FF2B5EF4-FFF2-40B4-BE49-F238E27FC236}">
                <a16:creationId xmlns:a16="http://schemas.microsoft.com/office/drawing/2014/main" id="{32F27968-2B14-52E8-7DF3-2CF9ADAF5B0F}"/>
              </a:ext>
            </a:extLst>
          </p:cNvPr>
          <p:cNvSpPr>
            <a:spLocks noGrp="1"/>
          </p:cNvSpPr>
          <p:nvPr>
            <p:ph type="body" sz="half" idx="15"/>
          </p:nvPr>
        </p:nvSpPr>
        <p:spPr/>
        <p:txBody>
          <a:bodyPr>
            <a:normAutofit/>
          </a:bodyPr>
          <a:lstStyle/>
          <a:p>
            <a:pPr marL="285750" indent="-285750">
              <a:buFont typeface="Arial" panose="020B0604020202020204" pitchFamily="34" charset="0"/>
              <a:buChar char="•"/>
            </a:pPr>
            <a:r>
              <a:rPr lang="en-US" dirty="0"/>
              <a:t>Comprehensive Service Coverage</a:t>
            </a:r>
          </a:p>
          <a:p>
            <a:pPr marL="285750" indent="-285750">
              <a:buFont typeface="Arial" panose="020B0604020202020204" pitchFamily="34" charset="0"/>
              <a:buChar char="•"/>
            </a:pPr>
            <a:r>
              <a:rPr lang="en-US" dirty="0"/>
              <a:t>Available in C++, C#, Java, JavaScript, and Python</a:t>
            </a:r>
          </a:p>
          <a:p>
            <a:pPr marL="285750" indent="-285750">
              <a:buFont typeface="Arial" panose="020B0604020202020204" pitchFamily="34" charset="0"/>
              <a:buChar char="•"/>
            </a:pPr>
            <a:r>
              <a:rPr lang="en-US" b="1" dirty="0"/>
              <a:t>More Info:</a:t>
            </a:r>
            <a:r>
              <a:rPr lang="en-US" dirty="0"/>
              <a:t> </a:t>
            </a:r>
            <a:r>
              <a:rPr lang="en-US" sz="1200" dirty="0"/>
              <a:t>https://aws.amazon.com/developer/tools/</a:t>
            </a:r>
          </a:p>
          <a:p>
            <a:pPr marL="285750" indent="-28575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3DF3D6F8-B55A-D4AB-504F-D034E2CEA5DF}"/>
              </a:ext>
            </a:extLst>
          </p:cNvPr>
          <p:cNvSpPr>
            <a:spLocks noGrp="1"/>
          </p:cNvSpPr>
          <p:nvPr>
            <p:ph type="body" sz="quarter" idx="3"/>
          </p:nvPr>
        </p:nvSpPr>
        <p:spPr/>
        <p:txBody>
          <a:bodyPr/>
          <a:lstStyle/>
          <a:p>
            <a:r>
              <a:rPr lang="en-US" dirty="0"/>
              <a:t>Azure</a:t>
            </a:r>
          </a:p>
        </p:txBody>
      </p:sp>
      <p:sp>
        <p:nvSpPr>
          <p:cNvPr id="6" name="Text Placeholder 5">
            <a:extLst>
              <a:ext uri="{FF2B5EF4-FFF2-40B4-BE49-F238E27FC236}">
                <a16:creationId xmlns:a16="http://schemas.microsoft.com/office/drawing/2014/main" id="{F11B1F8F-933C-52C9-3AF0-D0EFDA84373C}"/>
              </a:ext>
            </a:extLst>
          </p:cNvPr>
          <p:cNvSpPr>
            <a:spLocks noGrp="1"/>
          </p:cNvSpPr>
          <p:nvPr>
            <p:ph type="body" sz="half" idx="16"/>
          </p:nvPr>
        </p:nvSpPr>
        <p:spPr/>
        <p:txBody>
          <a:bodyPr/>
          <a:lstStyle/>
          <a:p>
            <a:pPr marL="285750" indent="-285750">
              <a:buFont typeface="Arial" panose="020B0604020202020204" pitchFamily="34" charset="0"/>
              <a:buChar char="•"/>
            </a:pPr>
            <a:r>
              <a:rPr lang="en-US" dirty="0"/>
              <a:t>Comprehensive Service Coverage</a:t>
            </a:r>
          </a:p>
          <a:p>
            <a:pPr marL="285750" indent="-285750">
              <a:buFont typeface="Arial" panose="020B0604020202020204" pitchFamily="34" charset="0"/>
              <a:buChar char="•"/>
            </a:pPr>
            <a:r>
              <a:rPr lang="en-US" dirty="0"/>
              <a:t>Available in C++, C#, Java, JavaScript, and Python</a:t>
            </a:r>
          </a:p>
          <a:p>
            <a:pPr marL="285750" indent="-285750">
              <a:buFont typeface="Arial" panose="020B0604020202020204" pitchFamily="34" charset="0"/>
              <a:buChar char="•"/>
            </a:pPr>
            <a:r>
              <a:rPr lang="en-US" b="1" dirty="0"/>
              <a:t>More Info:</a:t>
            </a:r>
            <a:r>
              <a:rPr lang="en-US" dirty="0"/>
              <a:t> </a:t>
            </a:r>
            <a:r>
              <a:rPr lang="en-US" sz="1200" dirty="0"/>
              <a:t>https://azure.github.io/azure-sdk/releases/latest/index.html</a:t>
            </a:r>
          </a:p>
          <a:p>
            <a:pPr marL="285750" indent="-285750">
              <a:buFont typeface="Arial" panose="020B0604020202020204" pitchFamily="34" charset="0"/>
              <a:buChar char="•"/>
            </a:pPr>
            <a:endParaRPr lang="en-US" dirty="0"/>
          </a:p>
          <a:p>
            <a:endParaRPr lang="en-US" dirty="0"/>
          </a:p>
        </p:txBody>
      </p:sp>
      <p:sp>
        <p:nvSpPr>
          <p:cNvPr id="7" name="Text Placeholder 6">
            <a:extLst>
              <a:ext uri="{FF2B5EF4-FFF2-40B4-BE49-F238E27FC236}">
                <a16:creationId xmlns:a16="http://schemas.microsoft.com/office/drawing/2014/main" id="{0E74FBD9-8601-F81C-6717-31766D6253A0}"/>
              </a:ext>
            </a:extLst>
          </p:cNvPr>
          <p:cNvSpPr>
            <a:spLocks noGrp="1"/>
          </p:cNvSpPr>
          <p:nvPr>
            <p:ph type="body" sz="quarter" idx="13"/>
          </p:nvPr>
        </p:nvSpPr>
        <p:spPr/>
        <p:txBody>
          <a:bodyPr/>
          <a:lstStyle/>
          <a:p>
            <a:r>
              <a:rPr lang="en-US" dirty="0"/>
              <a:t>GCP</a:t>
            </a:r>
          </a:p>
        </p:txBody>
      </p:sp>
      <p:sp>
        <p:nvSpPr>
          <p:cNvPr id="8" name="Text Placeholder 7">
            <a:extLst>
              <a:ext uri="{FF2B5EF4-FFF2-40B4-BE49-F238E27FC236}">
                <a16:creationId xmlns:a16="http://schemas.microsoft.com/office/drawing/2014/main" id="{13403CC2-0ECD-CEFF-4B71-D5A4343432D4}"/>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t>Comprehensive Service Coverage</a:t>
            </a:r>
          </a:p>
          <a:p>
            <a:pPr marL="285750" indent="-285750">
              <a:buFont typeface="Arial" panose="020B0604020202020204" pitchFamily="34" charset="0"/>
              <a:buChar char="•"/>
            </a:pPr>
            <a:r>
              <a:rPr lang="en-US" dirty="0"/>
              <a:t>Available in C#, Java, and Python</a:t>
            </a:r>
          </a:p>
          <a:p>
            <a:pPr marL="285750" indent="-285750">
              <a:buFont typeface="Arial" panose="020B0604020202020204" pitchFamily="34" charset="0"/>
              <a:buChar char="•"/>
            </a:pPr>
            <a:r>
              <a:rPr lang="en-US" b="1" dirty="0"/>
              <a:t>More Info:</a:t>
            </a:r>
            <a:r>
              <a:rPr lang="en-US" dirty="0"/>
              <a:t> </a:t>
            </a:r>
            <a:r>
              <a:rPr lang="en-US" sz="1200" dirty="0"/>
              <a:t>https://cloud.google.com/translate/docs/advanced/discovering-supported-languages-v3#translate_v3_get_supported_languages-additional-langs</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5656886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548</TotalTime>
  <Words>4498</Words>
  <Application>Microsoft Office PowerPoint</Application>
  <PresentationFormat>Widescreen</PresentationFormat>
  <Paragraphs>518</Paragraphs>
  <Slides>43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Century Gothic</vt:lpstr>
      <vt:lpstr>Futura LT Pro Book</vt:lpstr>
      <vt:lpstr>Wingdings 3</vt:lpstr>
      <vt:lpstr>Ion Boardroom</vt:lpstr>
      <vt:lpstr>AWS: A Cloud Comparison</vt:lpstr>
      <vt:lpstr>About Me</vt:lpstr>
      <vt:lpstr>Disclaimer</vt:lpstr>
      <vt:lpstr>Polls</vt:lpstr>
      <vt:lpstr>Consoles</vt:lpstr>
      <vt:lpstr>Command Line Interfaces (CLI’s)</vt:lpstr>
      <vt:lpstr>Command Line Interfaces (CLI’s)</vt:lpstr>
      <vt:lpstr>Software Developer Kits (SDK’s)</vt:lpstr>
      <vt:lpstr>Software Developer Kits (SDK’s)</vt:lpstr>
      <vt:lpstr>Continuous Integration</vt:lpstr>
      <vt:lpstr>Continuous Delivery</vt:lpstr>
      <vt:lpstr>API Management</vt:lpstr>
      <vt:lpstr>API Management</vt:lpstr>
      <vt:lpstr>Virtual Machines (VM)</vt:lpstr>
      <vt:lpstr>Web Application Hosting</vt:lpstr>
      <vt:lpstr>Web API/Service Hosting</vt:lpstr>
      <vt:lpstr>Serverless Functions</vt:lpstr>
      <vt:lpstr>Docker</vt:lpstr>
      <vt:lpstr>How Docker Container Works</vt:lpstr>
      <vt:lpstr>Kubernetes</vt:lpstr>
      <vt:lpstr>File Storage</vt:lpstr>
      <vt:lpstr>Traditional Relational Databases</vt:lpstr>
      <vt:lpstr>Serverless Relational Databases</vt:lpstr>
      <vt:lpstr>Document Databases (NoSQL)</vt:lpstr>
      <vt:lpstr>Key/Value Pair Databases (NoSQL)</vt:lpstr>
      <vt:lpstr>Redis Caches</vt:lpstr>
      <vt:lpstr>Data Warehouses</vt:lpstr>
      <vt:lpstr>Queues</vt:lpstr>
      <vt:lpstr>Queues Strategies</vt:lpstr>
      <vt:lpstr>Streaming Queues (Kafka-like)</vt:lpstr>
      <vt:lpstr>Storage Migration</vt:lpstr>
      <vt:lpstr>Data Lakes</vt:lpstr>
      <vt:lpstr>Hadoop / Spark</vt:lpstr>
      <vt:lpstr>OCR</vt:lpstr>
      <vt:lpstr>Notebooks</vt:lpstr>
      <vt:lpstr>Azure ML Studio</vt:lpstr>
      <vt:lpstr>MLaaS (ML as a Service) ML Model Hosting</vt:lpstr>
      <vt:lpstr>AutoML (Image Use Case)</vt:lpstr>
      <vt:lpstr>Azure Custom Vision API</vt:lpstr>
      <vt:lpstr>Azure Custom Vision API</vt:lpstr>
      <vt:lpstr>Not Enough Time To Go Over</vt:lpstr>
      <vt:lpstr>Architecture Considerations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Korzynski</dc:creator>
  <cp:lastModifiedBy>Brian Korzynski</cp:lastModifiedBy>
  <cp:revision>110</cp:revision>
  <dcterms:created xsi:type="dcterms:W3CDTF">2022-12-01T03:41:50Z</dcterms:created>
  <dcterms:modified xsi:type="dcterms:W3CDTF">2022-12-01T12:52:49Z</dcterms:modified>
</cp:coreProperties>
</file>